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B3758B-3858-47E8-820D-F5FC3710F11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3FFB96-C592-487A-B3C1-E6388E85F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2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D5BDC1-AF55-4D91-BF9D-D29969A12BC2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88A76C-F4AE-4510-A7E0-AC182E1A2B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305800" cy="3276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/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/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/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>WELCOME TO </a:t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>ACADEMIC PLANNING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7854696" cy="1752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2017-2018</a:t>
            </a:r>
            <a:endParaRPr lang="en-US" sz="6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Criteria for a Weighted Class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2 out of 3 requirements of move from a CP Class to an X/AP class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1	Teacher Recommendation</a:t>
            </a:r>
          </a:p>
          <a:p>
            <a:pPr lvl="1">
              <a:buNone/>
            </a:pPr>
            <a:r>
              <a:rPr lang="en-US" dirty="0" smtClean="0"/>
              <a:t>2	A or B on Semester grade</a:t>
            </a:r>
          </a:p>
          <a:p>
            <a:pPr lvl="1">
              <a:buNone/>
            </a:pPr>
            <a:r>
              <a:rPr lang="en-US" dirty="0" smtClean="0"/>
              <a:t>3	A or B on final exam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grade lower than C- to stay in </a:t>
            </a:r>
            <a:r>
              <a:rPr lang="en-US" smtClean="0"/>
              <a:t>an X/AP </a:t>
            </a:r>
            <a:r>
              <a:rPr lang="en-US" dirty="0" smtClean="0"/>
              <a:t>class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Special Applications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JELCC</a:t>
            </a:r>
          </a:p>
          <a:p>
            <a:r>
              <a:rPr lang="en-US" sz="3600" dirty="0" smtClean="0"/>
              <a:t>Publications</a:t>
            </a:r>
          </a:p>
          <a:p>
            <a:r>
              <a:rPr lang="en-US" sz="3600" dirty="0" smtClean="0"/>
              <a:t>Advanced PE</a:t>
            </a:r>
          </a:p>
          <a:p>
            <a:r>
              <a:rPr lang="en-US" sz="3600" dirty="0" smtClean="0"/>
              <a:t>Early Release (2.5 GPA)</a:t>
            </a:r>
          </a:p>
          <a:p>
            <a:r>
              <a:rPr lang="en-US" sz="3600" dirty="0" smtClean="0"/>
              <a:t>Experiences in Teaching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All must be signed by parent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Watch for Prerequisites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Photo – must do Intro to Art first</a:t>
            </a:r>
          </a:p>
          <a:p>
            <a:r>
              <a:rPr lang="en-US" sz="4400" dirty="0" smtClean="0"/>
              <a:t>2 Semesters of PE before Weights</a:t>
            </a:r>
          </a:p>
          <a:p>
            <a:r>
              <a:rPr lang="en-US" sz="4400" dirty="0" smtClean="0"/>
              <a:t>Speech before Drama</a:t>
            </a:r>
            <a:endParaRPr lang="en-US" sz="4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Chemistry and Physics require Algebra ¾</a:t>
            </a:r>
          </a:p>
          <a:p>
            <a:pPr lvl="1"/>
            <a:r>
              <a:rPr lang="en-US" sz="3200" dirty="0" smtClean="0"/>
              <a:t>A/B student in Math can take Alg ¾ concurrently</a:t>
            </a:r>
          </a:p>
          <a:p>
            <a:pPr lvl="1"/>
            <a:r>
              <a:rPr lang="en-US" sz="3200" dirty="0" smtClean="0"/>
              <a:t>C/D student </a:t>
            </a:r>
            <a:r>
              <a:rPr lang="en-US" sz="3200" b="1" dirty="0" smtClean="0"/>
              <a:t>should</a:t>
            </a:r>
            <a:r>
              <a:rPr lang="en-US" sz="3200" dirty="0" smtClean="0"/>
              <a:t> take Alg ¾ BEFORE Chemistry or Physics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Integrated Chem/Phys can be prep course for Chemistry or Physics</a:t>
            </a:r>
            <a:endParaRPr lang="en-US" sz="3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Choose wisely – you WILL take the course next year</a:t>
            </a:r>
          </a:p>
          <a:p>
            <a:r>
              <a:rPr lang="en-US" sz="3200" dirty="0" smtClean="0"/>
              <a:t>Explore a variety or focus on a career or major</a:t>
            </a:r>
          </a:p>
          <a:p>
            <a:r>
              <a:rPr lang="en-US" sz="3200" dirty="0" smtClean="0"/>
              <a:t>Fill in Alternative line on Course Selection Sheet in case of a conflict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If you do not fill in this line, you will be put into what is open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Summer School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Fill in on bottom of Course Selection Sheet</a:t>
            </a:r>
          </a:p>
          <a:p>
            <a:r>
              <a:rPr lang="en-US" sz="3600" dirty="0" smtClean="0"/>
              <a:t>Registration 1/31-2/17 NV Bookstore</a:t>
            </a:r>
          </a:p>
          <a:p>
            <a:r>
              <a:rPr lang="en-US" sz="3600" dirty="0" smtClean="0"/>
              <a:t>Must have a check or Correct Change!</a:t>
            </a:r>
          </a:p>
          <a:p>
            <a:r>
              <a:rPr lang="en-US" sz="3600" dirty="0" smtClean="0"/>
              <a:t>Catch up or get ahead</a:t>
            </a:r>
          </a:p>
          <a:p>
            <a:r>
              <a:rPr lang="en-US" sz="3600" dirty="0" smtClean="0"/>
              <a:t>ECA remediation—English and Math classes count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Resume Building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 the most rigorous curriculum you can handle successfully</a:t>
            </a:r>
          </a:p>
          <a:p>
            <a:r>
              <a:rPr lang="en-US" sz="3600" dirty="0" smtClean="0"/>
              <a:t>Don’t lighten up senior year-4 academic classes</a:t>
            </a:r>
          </a:p>
          <a:p>
            <a:r>
              <a:rPr lang="en-US" sz="3600" dirty="0" smtClean="0"/>
              <a:t>Volunteer work</a:t>
            </a:r>
          </a:p>
          <a:p>
            <a:r>
              <a:rPr lang="en-US" sz="3600" dirty="0" smtClean="0"/>
              <a:t>Leadership opportunities</a:t>
            </a:r>
          </a:p>
          <a:p>
            <a:r>
              <a:rPr lang="en-US" sz="3600" dirty="0" smtClean="0"/>
              <a:t>Quality not quantity</a:t>
            </a:r>
            <a:endParaRPr lang="en-US" sz="36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Important Information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take 6 credit classes</a:t>
            </a:r>
          </a:p>
          <a:p>
            <a:r>
              <a:rPr lang="en-US" dirty="0" smtClean="0"/>
              <a:t>Only 1 study hall or student helper period per semester</a:t>
            </a:r>
          </a:p>
          <a:p>
            <a:r>
              <a:rPr lang="en-US" dirty="0" smtClean="0"/>
              <a:t>4 or 5 academic classes each year</a:t>
            </a:r>
          </a:p>
          <a:p>
            <a:r>
              <a:rPr lang="en-US" dirty="0" smtClean="0"/>
              <a:t>CSS must be signed by parent</a:t>
            </a:r>
          </a:p>
          <a:p>
            <a:r>
              <a:rPr lang="en-US" dirty="0" smtClean="0"/>
              <a:t>CSS is due March 10, 2017 in DD</a:t>
            </a:r>
          </a:p>
          <a:p>
            <a:r>
              <a:rPr lang="en-US" dirty="0" smtClean="0"/>
              <a:t>If before completed before, turn in to Guidance</a:t>
            </a:r>
          </a:p>
          <a:p>
            <a:r>
              <a:rPr lang="en-US" dirty="0" smtClean="0"/>
              <a:t>All special applications also due March 10, 2017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18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 Carefully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218" y="1524000"/>
            <a:ext cx="82296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the Course Catalog</a:t>
            </a:r>
          </a:p>
          <a:p>
            <a:r>
              <a:rPr lang="en-US" sz="3600" dirty="0" smtClean="0"/>
              <a:t>Talk to teachers</a:t>
            </a:r>
          </a:p>
          <a:p>
            <a:r>
              <a:rPr lang="en-US" sz="3600" dirty="0" smtClean="0"/>
              <a:t>Ask questions</a:t>
            </a:r>
          </a:p>
          <a:p>
            <a:r>
              <a:rPr lang="en-US" sz="3600" dirty="0" smtClean="0"/>
              <a:t>Discuss with family</a:t>
            </a:r>
          </a:p>
          <a:p>
            <a:r>
              <a:rPr lang="en-US" sz="3600" dirty="0" smtClean="0"/>
              <a:t>You choose your courses or </a:t>
            </a:r>
            <a:r>
              <a:rPr lang="en-US" sz="3600" dirty="0" smtClean="0">
                <a:solidFill>
                  <a:srgbClr val="FF0000"/>
                </a:solidFill>
              </a:rPr>
              <a:t>someone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else will</a:t>
            </a:r>
          </a:p>
          <a:p>
            <a:r>
              <a:rPr lang="en-US" sz="3600" dirty="0" smtClean="0"/>
              <a:t>Make choices for the </a:t>
            </a:r>
            <a:r>
              <a:rPr lang="en-US" sz="3600" dirty="0" smtClean="0">
                <a:solidFill>
                  <a:srgbClr val="FF0000"/>
                </a:solidFill>
              </a:rPr>
              <a:t>ENTIRE YEAR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	that means no semester changes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Once the CSS is turned in…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Wait patiently</a:t>
            </a:r>
          </a:p>
          <a:p>
            <a:r>
              <a:rPr lang="en-US" sz="4400" dirty="0" smtClean="0"/>
              <a:t>Counselors will see you </a:t>
            </a:r>
            <a:r>
              <a:rPr lang="en-US" sz="4400" dirty="0" smtClean="0"/>
              <a:t>individually</a:t>
            </a:r>
          </a:p>
          <a:p>
            <a:r>
              <a:rPr lang="en-US" sz="4400" dirty="0" smtClean="0"/>
              <a:t>Discuss 4 year Plans</a:t>
            </a:r>
            <a:endParaRPr lang="en-US" sz="4400" dirty="0" smtClean="0"/>
          </a:p>
          <a:p>
            <a:r>
              <a:rPr lang="en-US" sz="4400" dirty="0" smtClean="0"/>
              <a:t>Rising seniors will be first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DIPLOMA OPTIONS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General Diploma</a:t>
            </a:r>
          </a:p>
          <a:p>
            <a:r>
              <a:rPr lang="en-US" sz="4400" dirty="0" smtClean="0"/>
              <a:t>Core 40 (default diploma)</a:t>
            </a:r>
          </a:p>
          <a:p>
            <a:r>
              <a:rPr lang="en-US" sz="4400" dirty="0" smtClean="0"/>
              <a:t>Core 40-Academic Honors</a:t>
            </a:r>
          </a:p>
          <a:p>
            <a:r>
              <a:rPr lang="en-US" sz="4400" dirty="0" smtClean="0"/>
              <a:t>Core 40-Technical Honors</a:t>
            </a:r>
          </a:p>
          <a:p>
            <a:r>
              <a:rPr lang="en-US" sz="4400" dirty="0" smtClean="0"/>
              <a:t>North Central Honors</a:t>
            </a:r>
          </a:p>
          <a:p>
            <a:r>
              <a:rPr lang="en-US" sz="4400" dirty="0" smtClean="0"/>
              <a:t>IB-Diploma Program</a:t>
            </a:r>
            <a:endParaRPr lang="en-US" sz="4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End of Course Assessments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Must pass ECA in Algebra 1 &amp; English 10</a:t>
            </a:r>
          </a:p>
          <a:p>
            <a:r>
              <a:rPr lang="en-US" sz="4400" dirty="0" smtClean="0"/>
              <a:t>Must participate in Biology 1</a:t>
            </a:r>
          </a:p>
          <a:p>
            <a:r>
              <a:rPr lang="en-US" sz="4400" dirty="0" smtClean="0"/>
              <a:t>ECA’s taken upon completion of course</a:t>
            </a:r>
            <a:endParaRPr lang="en-US" sz="4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Graduation Requirements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English		8 credits – including senior composition</a:t>
            </a:r>
          </a:p>
          <a:p>
            <a:r>
              <a:rPr lang="en-US" dirty="0" smtClean="0"/>
              <a:t>Math		6 credits – including Alg ½, Geom ½</a:t>
            </a:r>
          </a:p>
          <a:p>
            <a:r>
              <a:rPr lang="en-US" dirty="0" smtClean="0"/>
              <a:t>Science		6 credits – biological and physical sciences</a:t>
            </a:r>
          </a:p>
          <a:p>
            <a:r>
              <a:rPr lang="en-US" dirty="0" smtClean="0"/>
              <a:t>Social Studies	6 credits – W. Hist or Geog&amp;Hist of the World						US. Hist, Govt, Econ</a:t>
            </a:r>
          </a:p>
          <a:p>
            <a:r>
              <a:rPr lang="en-US" dirty="0" smtClean="0"/>
              <a:t>Speech		1 credit</a:t>
            </a:r>
          </a:p>
          <a:p>
            <a:r>
              <a:rPr lang="en-US" dirty="0" smtClean="0"/>
              <a:t>Health		1 credit</a:t>
            </a:r>
          </a:p>
          <a:p>
            <a:r>
              <a:rPr lang="en-US" dirty="0" smtClean="0"/>
              <a:t>Technology		1 credit – proficiency test or specified 						courses</a:t>
            </a:r>
          </a:p>
          <a:p>
            <a:r>
              <a:rPr lang="en-US" dirty="0" smtClean="0"/>
              <a:t>PE			2 credits</a:t>
            </a:r>
          </a:p>
          <a:p>
            <a:r>
              <a:rPr lang="en-US" dirty="0" smtClean="0"/>
              <a:t>Electives		16 credits</a:t>
            </a:r>
          </a:p>
          <a:p>
            <a:r>
              <a:rPr lang="en-US" dirty="0" smtClean="0"/>
              <a:t>TOTAL		47 credits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Core 40-College Prep Diploma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English		8 credits</a:t>
            </a:r>
          </a:p>
          <a:p>
            <a:r>
              <a:rPr lang="en-US" sz="2800" dirty="0" smtClean="0"/>
              <a:t>Math		6 credits</a:t>
            </a:r>
          </a:p>
          <a:p>
            <a:pPr lvl="1"/>
            <a:r>
              <a:rPr lang="en-US" sz="2800" dirty="0" smtClean="0"/>
              <a:t>Algebra ½, </a:t>
            </a:r>
          </a:p>
          <a:p>
            <a:pPr lvl="1"/>
            <a:r>
              <a:rPr lang="en-US" sz="2800" dirty="0" smtClean="0"/>
              <a:t>Geometry ½ </a:t>
            </a:r>
          </a:p>
          <a:p>
            <a:pPr lvl="1"/>
            <a:r>
              <a:rPr lang="en-US" sz="2800" dirty="0" smtClean="0"/>
              <a:t>Algebra 3/4</a:t>
            </a:r>
          </a:p>
          <a:p>
            <a:r>
              <a:rPr lang="en-US" sz="2800" dirty="0" smtClean="0"/>
              <a:t>Science		6 credits</a:t>
            </a:r>
          </a:p>
          <a:p>
            <a:pPr lvl="1"/>
            <a:r>
              <a:rPr lang="en-US" sz="2800" dirty="0" smtClean="0"/>
              <a:t>Biology</a:t>
            </a:r>
          </a:p>
          <a:p>
            <a:pPr lvl="1"/>
            <a:r>
              <a:rPr lang="en-US" sz="2800" dirty="0" smtClean="0"/>
              <a:t>Chemistry OR Physics OR ICP</a:t>
            </a:r>
          </a:p>
          <a:p>
            <a:pPr lvl="1"/>
            <a:r>
              <a:rPr lang="en-US" sz="2800" dirty="0" smtClean="0"/>
              <a:t>Earth/Space, Zoology or any advanced science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Core 40-Academic Honors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		8 credits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go beyond Algebra 3/4</a:t>
            </a:r>
          </a:p>
          <a:p>
            <a:r>
              <a:rPr lang="en-US" dirty="0" smtClean="0"/>
              <a:t>W0rld Language	6 to 8 credits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 years of one language or 2 years each of 2 languages</a:t>
            </a:r>
          </a:p>
          <a:p>
            <a:r>
              <a:rPr lang="en-US" dirty="0" smtClean="0"/>
              <a:t>Fine Arts		2 credits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Performing Arts or Visual Arts</a:t>
            </a:r>
          </a:p>
          <a:p>
            <a:r>
              <a:rPr lang="en-US" dirty="0" smtClean="0"/>
              <a:t>49 credits total</a:t>
            </a:r>
          </a:p>
          <a:p>
            <a:r>
              <a:rPr lang="en-US" dirty="0" smtClean="0"/>
              <a:t>3.0 GPA, no grade lower than C-</a:t>
            </a:r>
          </a:p>
          <a:p>
            <a:r>
              <a:rPr lang="en-US" dirty="0" smtClean="0"/>
              <a:t>External Requirement (AP/ACP/Test scores)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Core 40-Technical Honors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English		8 credits</a:t>
            </a:r>
          </a:p>
          <a:p>
            <a:r>
              <a:rPr lang="en-US" dirty="0" smtClean="0"/>
              <a:t>Math		6 credits</a:t>
            </a:r>
          </a:p>
          <a:p>
            <a:pPr lvl="1"/>
            <a:r>
              <a:rPr lang="en-US" dirty="0" smtClean="0"/>
              <a:t>Algebra ½, </a:t>
            </a:r>
          </a:p>
          <a:p>
            <a:pPr lvl="1"/>
            <a:r>
              <a:rPr lang="en-US" dirty="0" smtClean="0"/>
              <a:t>Geometry ½ </a:t>
            </a:r>
          </a:p>
          <a:p>
            <a:pPr lvl="1"/>
            <a:r>
              <a:rPr lang="en-US" dirty="0" smtClean="0"/>
              <a:t>Algebra 3/4</a:t>
            </a:r>
          </a:p>
          <a:p>
            <a:r>
              <a:rPr lang="en-US" dirty="0" smtClean="0"/>
              <a:t>Science		6 credits</a:t>
            </a:r>
          </a:p>
          <a:p>
            <a:pPr lvl="1"/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Chemistry OR Physics OR ICP</a:t>
            </a:r>
          </a:p>
          <a:p>
            <a:pPr lvl="1"/>
            <a:r>
              <a:rPr lang="en-US" dirty="0" smtClean="0"/>
              <a:t>Earth/Space, Zoology or any advanced science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Career course sequence 6-10 credits</a:t>
            </a:r>
          </a:p>
          <a:p>
            <a:r>
              <a:rPr lang="en-US" dirty="0" smtClean="0"/>
              <a:t>3.0 GPA, no grade lower than C-</a:t>
            </a:r>
          </a:p>
          <a:p>
            <a:r>
              <a:rPr lang="en-US" dirty="0" smtClean="0"/>
              <a:t>External Requirement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North Central Honors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Meet all requirements for Academic Honors Diploma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20 credits in specified honors classes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You choose the 20</a:t>
            </a:r>
          </a:p>
          <a:p>
            <a:r>
              <a:rPr lang="en-US" sz="3200" dirty="0" smtClean="0"/>
              <a:t>3.0 GPA, no grade lower than a C-</a:t>
            </a:r>
          </a:p>
          <a:p>
            <a:r>
              <a:rPr lang="en-US" sz="3200" dirty="0" smtClean="0"/>
              <a:t>D’s can be made up with extra courses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IB-Diploma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Rigorous 2 year program</a:t>
            </a:r>
          </a:p>
          <a:p>
            <a:r>
              <a:rPr lang="en-US" sz="4400" dirty="0" smtClean="0"/>
              <a:t>Apply at the end of Sophomore year</a:t>
            </a:r>
          </a:p>
          <a:p>
            <a:r>
              <a:rPr lang="en-US" sz="4400" dirty="0" smtClean="0"/>
              <a:t>See your counselor or Mr. Gulde for more information</a:t>
            </a:r>
            <a:endParaRPr lang="en-US" sz="4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438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Flow</vt:lpstr>
      <vt:lpstr>   WELCOME TO  ACADEMIC PLANNING</vt:lpstr>
      <vt:lpstr>DIPLOMA OPTIONS</vt:lpstr>
      <vt:lpstr>End of Course Assessments</vt:lpstr>
      <vt:lpstr>Graduation Requirements</vt:lpstr>
      <vt:lpstr>Core 40-College Prep Diploma</vt:lpstr>
      <vt:lpstr>Core 40-Academic Honors</vt:lpstr>
      <vt:lpstr>Core 40-Technical Honors</vt:lpstr>
      <vt:lpstr>North Central Honors</vt:lpstr>
      <vt:lpstr>IB-Diploma Program</vt:lpstr>
      <vt:lpstr>Criteria for a Weighted Class</vt:lpstr>
      <vt:lpstr>Special Applications</vt:lpstr>
      <vt:lpstr>Watch for Prerequisites</vt:lpstr>
      <vt:lpstr>Science</vt:lpstr>
      <vt:lpstr>Electives</vt:lpstr>
      <vt:lpstr>Summer School</vt:lpstr>
      <vt:lpstr>Resume Building</vt:lpstr>
      <vt:lpstr>Important Information</vt:lpstr>
      <vt:lpstr>Plan Carefully</vt:lpstr>
      <vt:lpstr>Once the CSS is turned in…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ACADEMIC PLANNING</dc:title>
  <dc:creator>Kim</dc:creator>
  <cp:lastModifiedBy>Administrator</cp:lastModifiedBy>
  <cp:revision>34</cp:revision>
  <cp:lastPrinted>2015-01-16T19:15:03Z</cp:lastPrinted>
  <dcterms:created xsi:type="dcterms:W3CDTF">2013-01-21T23:37:31Z</dcterms:created>
  <dcterms:modified xsi:type="dcterms:W3CDTF">2017-01-23T19:28:00Z</dcterms:modified>
</cp:coreProperties>
</file>