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</p:sldMasterIdLst>
  <p:notesMasterIdLst>
    <p:notesMasterId r:id="rId37"/>
  </p:notesMasterIdLst>
  <p:handoutMasterIdLst>
    <p:handoutMasterId r:id="rId38"/>
  </p:handoutMasterIdLst>
  <p:sldIdLst>
    <p:sldId id="283" r:id="rId2"/>
    <p:sldId id="297" r:id="rId3"/>
    <p:sldId id="285" r:id="rId4"/>
    <p:sldId id="284" r:id="rId5"/>
    <p:sldId id="293" r:id="rId6"/>
    <p:sldId id="294" r:id="rId7"/>
    <p:sldId id="307" r:id="rId8"/>
    <p:sldId id="310" r:id="rId9"/>
    <p:sldId id="308" r:id="rId10"/>
    <p:sldId id="311" r:id="rId11"/>
    <p:sldId id="259" r:id="rId12"/>
    <p:sldId id="260" r:id="rId13"/>
    <p:sldId id="261" r:id="rId14"/>
    <p:sldId id="303" r:id="rId15"/>
    <p:sldId id="262" r:id="rId16"/>
    <p:sldId id="263" r:id="rId17"/>
    <p:sldId id="290" r:id="rId18"/>
    <p:sldId id="264" r:id="rId19"/>
    <p:sldId id="265" r:id="rId20"/>
    <p:sldId id="301" r:id="rId21"/>
    <p:sldId id="299" r:id="rId22"/>
    <p:sldId id="272" r:id="rId23"/>
    <p:sldId id="273" r:id="rId24"/>
    <p:sldId id="271" r:id="rId25"/>
    <p:sldId id="282" r:id="rId26"/>
    <p:sldId id="312" r:id="rId27"/>
    <p:sldId id="309" r:id="rId28"/>
    <p:sldId id="267" r:id="rId29"/>
    <p:sldId id="306" r:id="rId30"/>
    <p:sldId id="288" r:id="rId31"/>
    <p:sldId id="276" r:id="rId32"/>
    <p:sldId id="277" r:id="rId33"/>
    <p:sldId id="305" r:id="rId34"/>
    <p:sldId id="295" r:id="rId35"/>
    <p:sldId id="281" r:id="rId36"/>
  </p:sldIdLst>
  <p:sldSz cx="9144000" cy="6858000" type="screen4x3"/>
  <p:notesSz cx="7010400" cy="9398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000"/>
    <a:srgbClr val="887E77"/>
    <a:srgbClr val="CF0E30"/>
    <a:srgbClr val="00279F"/>
    <a:srgbClr val="618FFD"/>
    <a:srgbClr val="676767"/>
    <a:srgbClr val="FAF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1" autoAdjust="0"/>
    <p:restoredTop sz="94611"/>
  </p:normalViewPr>
  <p:slideViewPr>
    <p:cSldViewPr>
      <p:cViewPr varScale="1">
        <p:scale>
          <a:sx n="109" d="100"/>
          <a:sy n="109" d="100"/>
        </p:scale>
        <p:origin x="17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434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314" y="4464825"/>
            <a:ext cx="5142150" cy="42298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24" tIns="45303" rIns="92224" bIns="45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706438"/>
            <a:ext cx="4694238" cy="35226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20442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46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1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4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230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26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01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10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25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702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89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3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00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</a:p>
        </p:txBody>
      </p:sp>
    </p:spTree>
    <p:extLst>
      <p:ext uri="{BB962C8B-B14F-4D97-AF65-F5344CB8AC3E}">
        <p14:creationId xmlns:p14="http://schemas.microsoft.com/office/powerpoint/2010/main" val="843168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75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67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42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026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33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35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54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68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02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76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90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51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January 23,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2B1B13E-D5AF-485E-81A1-82A140076526}" type="datetime4">
              <a:rPr lang="en-US" smtClean="0"/>
              <a:pPr/>
              <a:t>January 23, 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6" Type="http://schemas.openxmlformats.org/officeDocument/2006/relationships/image" Target="../media/image11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eg"/><Relationship Id="rId5" Type="http://schemas.openxmlformats.org/officeDocument/2006/relationships/image" Target="../media/image15.JP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6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>
          <a:xfrm>
            <a:off x="-5565775" y="-2430461"/>
            <a:ext cx="3125391" cy="6539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>NORTHVIEW MIDDLE SCHOOL</a:t>
            </a:r>
            <a:b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5300" b="1" dirty="0" smtClean="0">
                <a:solidFill>
                  <a:schemeClr val="accent2">
                    <a:lumMod val="75000"/>
                  </a:schemeClr>
                </a:solidFill>
                <a:latin typeface="Balloonist SF" pitchFamily="34" charset="0"/>
              </a:rPr>
              <a:t>Grade Six </a:t>
            </a:r>
            <a:br>
              <a:rPr lang="en-US" sz="5300" b="1" dirty="0" smtClean="0">
                <a:solidFill>
                  <a:schemeClr val="accent2">
                    <a:lumMod val="75000"/>
                  </a:schemeClr>
                </a:solidFill>
                <a:latin typeface="Balloonist SF" pitchFamily="34" charset="0"/>
              </a:rPr>
            </a:br>
            <a:r>
              <a:rPr lang="en-US" sz="5300" b="1" dirty="0" smtClean="0">
                <a:solidFill>
                  <a:schemeClr val="accent2">
                    <a:lumMod val="75000"/>
                  </a:schemeClr>
                </a:solidFill>
                <a:latin typeface="Balloonist SF" pitchFamily="34" charset="0"/>
              </a:rPr>
              <a:t>Parent Curriculum </a:t>
            </a:r>
            <a:r>
              <a:rPr lang="en-US" sz="5300" b="1" dirty="0">
                <a:solidFill>
                  <a:schemeClr val="accent2">
                    <a:lumMod val="75000"/>
                  </a:schemeClr>
                </a:solidFill>
                <a:latin typeface="Balloonist SF" pitchFamily="34" charset="0"/>
              </a:rPr>
              <a:t>Night</a:t>
            </a: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>	</a:t>
            </a:r>
            <a:endParaRPr lang="en-US" sz="42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 descr="http://www.msdwt.k12.in.us/nv/wp-content/uploads/2012/03/NV-Logo-Template-e1332782554135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71258"/>
          <a:stretch/>
        </p:blipFill>
        <p:spPr bwMode="auto">
          <a:xfrm>
            <a:off x="4267200" y="167640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362" name="Picture 2" descr="https://pbs.twimg.com/media/C__blnGV0AAUcks.jp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81500"/>
            <a:ext cx="4038600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152400"/>
            <a:ext cx="723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Rockwell" panose="02060603020205020403" pitchFamily="18" charset="0"/>
              </a:rPr>
              <a:t>Welcome to Northview Middle School</a:t>
            </a:r>
          </a:p>
          <a:p>
            <a:pPr algn="ctr"/>
            <a:endParaRPr lang="en-US" sz="3600" dirty="0" smtClean="0">
              <a:latin typeface="Rockwell" panose="02060603020205020403" pitchFamily="18" charset="0"/>
            </a:endParaRPr>
          </a:p>
          <a:p>
            <a:pPr algn="ctr"/>
            <a:endParaRPr lang="en-US" sz="4000" dirty="0" smtClean="0">
              <a:latin typeface="Rockwell" panose="02060603020205020403" pitchFamily="18" charset="0"/>
            </a:endParaRPr>
          </a:p>
          <a:p>
            <a:pPr algn="ctr"/>
            <a:r>
              <a:rPr lang="en-US" sz="4000" dirty="0" smtClean="0">
                <a:latin typeface="Rockwell" panose="02060603020205020403" pitchFamily="18" charset="0"/>
              </a:rPr>
              <a:t>5</a:t>
            </a:r>
            <a:r>
              <a:rPr lang="en-US" sz="4000" baseline="30000" dirty="0" smtClean="0">
                <a:latin typeface="Rockwell" panose="02060603020205020403" pitchFamily="18" charset="0"/>
              </a:rPr>
              <a:t>th</a:t>
            </a:r>
            <a:r>
              <a:rPr lang="en-US" sz="4000" dirty="0" smtClean="0">
                <a:latin typeface="Rockwell" panose="02060603020205020403" pitchFamily="18" charset="0"/>
              </a:rPr>
              <a:t> Grade</a:t>
            </a:r>
          </a:p>
          <a:p>
            <a:pPr algn="ctr"/>
            <a:r>
              <a:rPr lang="en-US" sz="4000" dirty="0" smtClean="0">
                <a:latin typeface="Rockwell" panose="02060603020205020403" pitchFamily="18" charset="0"/>
              </a:rPr>
              <a:t>Curriculum Night</a:t>
            </a:r>
            <a:endParaRPr lang="en-US" sz="4000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144780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11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553200" cy="762318"/>
          </a:xfrm>
          <a:noFill/>
        </p:spPr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chemeClr val="accent2">
                    <a:lumMod val="75000"/>
                  </a:schemeClr>
                </a:solidFill>
              </a:rPr>
              <a:t>Required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900" dirty="0" smtClean="0">
                <a:solidFill>
                  <a:schemeClr val="accent2">
                    <a:lumMod val="75000"/>
                  </a:schemeClr>
                </a:solidFill>
              </a:rPr>
              <a:t>Classes: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676400"/>
            <a:ext cx="7772400" cy="4114800"/>
          </a:xfrm>
          <a:noFill/>
        </p:spPr>
        <p:txBody>
          <a:bodyPr>
            <a:noAutofit/>
          </a:bodyPr>
          <a:lstStyle/>
          <a:p>
            <a:r>
              <a:rPr lang="en-US" sz="3200" dirty="0" smtClean="0"/>
              <a:t>Science</a:t>
            </a:r>
          </a:p>
          <a:p>
            <a:r>
              <a:rPr lang="en-US" sz="3200" dirty="0" smtClean="0"/>
              <a:t>Language &amp; Literature (English)</a:t>
            </a:r>
          </a:p>
          <a:p>
            <a:r>
              <a:rPr lang="en-US" sz="3200" dirty="0" smtClean="0"/>
              <a:t>Language </a:t>
            </a:r>
            <a:r>
              <a:rPr lang="en-US" dirty="0" smtClean="0"/>
              <a:t>Acquisition</a:t>
            </a:r>
            <a:r>
              <a:rPr lang="en-US" sz="3200" dirty="0" smtClean="0"/>
              <a:t> (World Language)</a:t>
            </a:r>
          </a:p>
          <a:p>
            <a:r>
              <a:rPr lang="en-US" sz="3200" dirty="0" smtClean="0"/>
              <a:t>Math</a:t>
            </a:r>
          </a:p>
          <a:p>
            <a:r>
              <a:rPr lang="en-US" sz="3200" dirty="0" smtClean="0"/>
              <a:t>Reading (one semester)</a:t>
            </a:r>
          </a:p>
          <a:p>
            <a:r>
              <a:rPr lang="en-US" sz="3200" dirty="0" smtClean="0"/>
              <a:t>Physical Education (one semester)</a:t>
            </a:r>
          </a:p>
          <a:p>
            <a:r>
              <a:rPr lang="en-US" sz="3200" dirty="0" smtClean="0"/>
              <a:t>Individuals &amp; Societies (Social Studies)</a:t>
            </a:r>
          </a:p>
          <a:p>
            <a:r>
              <a:rPr lang="en-US" dirty="0" smtClean="0"/>
              <a:t>Advisory</a:t>
            </a:r>
            <a:endParaRPr lang="en-US" sz="3200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89975"/>
              </p:ext>
            </p:extLst>
          </p:nvPr>
        </p:nvGraphicFramePr>
        <p:xfrm>
          <a:off x="5943600" y="533400"/>
          <a:ext cx="259173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r:id="rId4" imgW="1042416" imgH="643128" progId="">
                  <p:embed/>
                </p:oleObj>
              </mc:Choice>
              <mc:Fallback>
                <p:oleObj r:id="rId4" imgW="1042416" imgH="64312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33400"/>
                        <a:ext cx="2591735" cy="16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LANGUAGE &amp; LITERATURE</a:t>
            </a:r>
            <a:b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(English)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057400"/>
            <a:ext cx="7772400" cy="411480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Explore a wide variety of fiction and </a:t>
            </a:r>
          </a:p>
          <a:p>
            <a:pPr>
              <a:buFont typeface="Monotype Sorts" charset="2"/>
              <a:buNone/>
            </a:pPr>
            <a:r>
              <a:rPr lang="en-US" sz="2800" dirty="0" smtClean="0"/>
              <a:t>	nonfiction texts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Discover a writing process and composition strategies using a 6+1 Trait framework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Identify and practice correct grammar and usage in written expression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Expand listening and speaking skills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Math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Hands-on </a:t>
            </a:r>
            <a:r>
              <a:rPr lang="en-US" sz="2800" dirty="0"/>
              <a:t>activities and projects with real-world applications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Real number sense and computation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Geometry </a:t>
            </a:r>
            <a:r>
              <a:rPr lang="en-US" sz="2800" dirty="0"/>
              <a:t>and Algebra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Computer-Based Interventions</a:t>
            </a:r>
          </a:p>
          <a:p>
            <a:pPr marL="0" indent="0">
              <a:buNone/>
            </a:pPr>
            <a:r>
              <a:rPr lang="en-US" sz="2800" b="1" i="1" dirty="0" smtClean="0"/>
              <a:t>Mathematics Placement:</a:t>
            </a:r>
            <a:endParaRPr lang="en-US" sz="2800" b="1" i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Placement is determined by classroom grades and test scores from fifth grade.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Two levels of honors math:</a:t>
            </a:r>
          </a:p>
          <a:p>
            <a:pPr marL="914400" lvl="1" indent="-457200"/>
            <a:r>
              <a:rPr lang="en-US" dirty="0"/>
              <a:t>Enriched Math 6</a:t>
            </a:r>
          </a:p>
          <a:p>
            <a:pPr marL="914400" lvl="1" indent="-457200"/>
            <a:r>
              <a:rPr lang="en-US" dirty="0"/>
              <a:t>Pre Algebra X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</p:txBody>
      </p:sp>
      <p:graphicFrame>
        <p:nvGraphicFramePr>
          <p:cNvPr id="3074" name="Object 6"/>
          <p:cNvGraphicFramePr>
            <a:graphicFrameLocks/>
          </p:cNvGraphicFramePr>
          <p:nvPr/>
        </p:nvGraphicFramePr>
        <p:xfrm>
          <a:off x="4518025" y="4248150"/>
          <a:ext cx="9525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4248150"/>
                        <a:ext cx="9525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279400"/>
            <a:ext cx="1406171" cy="1168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Northview Math Classes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4"/>
          <a:stretch/>
        </p:blipFill>
        <p:spPr>
          <a:xfrm>
            <a:off x="1171470" y="1258910"/>
            <a:ext cx="3353307" cy="17880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/>
          <a:stretch/>
        </p:blipFill>
        <p:spPr>
          <a:xfrm>
            <a:off x="1136561" y="3810000"/>
            <a:ext cx="2873062" cy="2457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5"/>
          <a:stretch/>
        </p:blipFill>
        <p:spPr>
          <a:xfrm rot="10800000">
            <a:off x="4343670" y="1376964"/>
            <a:ext cx="3085664" cy="2285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1"/>
          <a:stretch/>
        </p:blipFill>
        <p:spPr>
          <a:xfrm>
            <a:off x="4529259" y="4149252"/>
            <a:ext cx="2971468" cy="1978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" t="23622" r="778"/>
          <a:stretch/>
        </p:blipFill>
        <p:spPr>
          <a:xfrm rot="5400000">
            <a:off x="6501169" y="2980655"/>
            <a:ext cx="2895600" cy="16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3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5791200" cy="1371600"/>
          </a:xfrm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Individuals &amp; Societies</a:t>
            </a:r>
            <a:b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(Social Studies)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Geography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Ancient European history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Middle Ages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Central &amp; South America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Modern European culture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CANVAS/ Technology Skills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423567"/>
              </p:ext>
            </p:extLst>
          </p:nvPr>
        </p:nvGraphicFramePr>
        <p:xfrm>
          <a:off x="4343400" y="279120"/>
          <a:ext cx="46482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name="Microsoft ClipArt Gallery" r:id="rId4" imgW="7319675" imgH="3796326" progId="">
                  <p:embed/>
                </p:oleObj>
              </mc:Choice>
              <mc:Fallback>
                <p:oleObj name="Microsoft ClipArt Gallery" r:id="rId4" imgW="7319675" imgH="3796326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79120"/>
                        <a:ext cx="46482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Science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idx="1"/>
          </p:nvPr>
        </p:nvSpPr>
        <p:spPr>
          <a:xfrm>
            <a:off x="1143000" y="1905000"/>
            <a:ext cx="7498080" cy="4800600"/>
          </a:xfrm>
          <a:noFill/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Scientific Method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Measurement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Ecology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Matter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Energy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Space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/>
              <a:t>Sun-Earth-Moon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/>
              <a:t>Planet comparisons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Year-long focus on Scientific Design &amp; Inquiry</a:t>
            </a:r>
          </a:p>
          <a:p>
            <a:endParaRPr lang="en-US" dirty="0"/>
          </a:p>
          <a:p>
            <a:endParaRPr lang="en-US" dirty="0" smtClean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086600" cy="1733232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Language Acquisition: </a:t>
            </a:r>
            <a:b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World Language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Year-long course: choose between French and Spanish.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This is your choice for all three years.  Choose wisely!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Three years of middle school world language is the equivalent of taking Spanish 1-2 or French 1-2.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Priority is given to qualified students who turn in a course sheet on time with a parent signature.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You may not be placed in your first-choice option.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</p:txBody>
      </p:sp>
      <p:pic>
        <p:nvPicPr>
          <p:cNvPr id="26628" name="Picture 2" descr="C:\Program Files\Microsoft Office\MEDIA\CAGCAT10\j0335112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81000"/>
            <a:ext cx="15049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Reading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altLang="en-US" sz="2400" b="1" u="sng" dirty="0" smtClean="0">
                <a:solidFill>
                  <a:srgbClr val="000000"/>
                </a:solidFill>
                <a:latin typeface="Arial" charset="0"/>
              </a:rPr>
              <a:t>Weekly Reading Logs</a:t>
            </a:r>
          </a:p>
          <a:p>
            <a:pPr>
              <a:spcAft>
                <a:spcPts val="1200"/>
              </a:spcAft>
            </a:pPr>
            <a:r>
              <a:rPr lang="en-US" altLang="en-US" sz="2400" b="1" u="sng" dirty="0" smtClean="0">
                <a:solidFill>
                  <a:srgbClr val="000000"/>
                </a:solidFill>
                <a:latin typeface="Arial" charset="0"/>
              </a:rPr>
              <a:t>Unit </a:t>
            </a:r>
            <a:r>
              <a:rPr lang="en-US" altLang="en-US" sz="2400" b="1" u="sng" dirty="0">
                <a:solidFill>
                  <a:srgbClr val="000000"/>
                </a:solidFill>
                <a:latin typeface="Arial" charset="0"/>
              </a:rPr>
              <a:t>1: </a:t>
            </a:r>
            <a:r>
              <a:rPr lang="en-US" altLang="en-US" sz="2400" b="1" dirty="0">
                <a:solidFill>
                  <a:srgbClr val="000000"/>
                </a:solidFill>
                <a:latin typeface="Arial" charset="0"/>
              </a:rPr>
              <a:t>Decoding Texts</a:t>
            </a:r>
          </a:p>
          <a:p>
            <a:pPr>
              <a:spcAft>
                <a:spcPts val="1200"/>
              </a:spcAft>
              <a:buFont typeface="Monotype Sorts" charset="2"/>
              <a:buChar char="z"/>
            </a:pP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Reading Strategies</a:t>
            </a:r>
          </a:p>
          <a:p>
            <a:pPr>
              <a:spcAft>
                <a:spcPts val="1200"/>
              </a:spcAft>
            </a:pPr>
            <a:r>
              <a:rPr lang="en-US" altLang="en-US" sz="2400" b="1" u="sng" dirty="0">
                <a:solidFill>
                  <a:srgbClr val="000000"/>
                </a:solidFill>
                <a:latin typeface="Arial" charset="0"/>
              </a:rPr>
              <a:t>Unit 2: </a:t>
            </a:r>
            <a:r>
              <a:rPr lang="en-US" altLang="en-US" sz="2400" b="1" dirty="0">
                <a:solidFill>
                  <a:srgbClr val="000000"/>
                </a:solidFill>
                <a:latin typeface="Arial" charset="0"/>
              </a:rPr>
              <a:t>Live Your Dream</a:t>
            </a:r>
          </a:p>
          <a:p>
            <a:pPr>
              <a:spcAft>
                <a:spcPts val="1200"/>
              </a:spcAft>
              <a:buFont typeface="Monotype Sorts" charset="2"/>
              <a:buChar char="z"/>
            </a:pP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Goal-setting</a:t>
            </a:r>
          </a:p>
          <a:p>
            <a:pPr>
              <a:spcAft>
                <a:spcPts val="1200"/>
              </a:spcAft>
            </a:pPr>
            <a:r>
              <a:rPr lang="en-US" altLang="en-US" sz="2400" b="1" u="sng" dirty="0">
                <a:solidFill>
                  <a:srgbClr val="000000"/>
                </a:solidFill>
                <a:latin typeface="Arial" charset="0"/>
              </a:rPr>
              <a:t>Unit 3: </a:t>
            </a:r>
            <a:r>
              <a:rPr lang="en-US" altLang="en-US" sz="2400" b="1" dirty="0">
                <a:solidFill>
                  <a:srgbClr val="000000"/>
                </a:solidFill>
                <a:latin typeface="Arial" charset="0"/>
              </a:rPr>
              <a:t>Heroes - </a:t>
            </a:r>
            <a:r>
              <a:rPr lang="en-US" altLang="en-US" sz="2400" b="1" i="1" dirty="0">
                <a:solidFill>
                  <a:srgbClr val="000000"/>
                </a:solidFill>
                <a:latin typeface="Arial" charset="0"/>
              </a:rPr>
              <a:t>Little Rock Girl, 1957</a:t>
            </a:r>
          </a:p>
          <a:p>
            <a:pPr>
              <a:spcAft>
                <a:spcPts val="1200"/>
              </a:spcAft>
              <a:buFont typeface="Monotype Sorts" charset="2"/>
              <a:buChar char="z"/>
            </a:pP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Personal and Cultural Expression</a:t>
            </a:r>
          </a:p>
          <a:p>
            <a:pPr>
              <a:spcAft>
                <a:spcPts val="1200"/>
              </a:spcAft>
            </a:pPr>
            <a:r>
              <a:rPr lang="en-US" altLang="en-US" sz="2400" b="1" u="sng" dirty="0">
                <a:solidFill>
                  <a:srgbClr val="000000"/>
                </a:solidFill>
                <a:latin typeface="Arial" charset="0"/>
              </a:rPr>
              <a:t>Unit 4: </a:t>
            </a:r>
            <a:r>
              <a:rPr lang="en-US" altLang="en-US" sz="2400" b="1" dirty="0">
                <a:solidFill>
                  <a:srgbClr val="000000"/>
                </a:solidFill>
                <a:latin typeface="Arial" charset="0"/>
              </a:rPr>
              <a:t>Stories of Survival</a:t>
            </a:r>
          </a:p>
          <a:p>
            <a:pPr>
              <a:spcAft>
                <a:spcPts val="1200"/>
              </a:spcAft>
              <a:buFont typeface="Monotype Sorts" charset="2"/>
              <a:buChar char="z"/>
            </a:pP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Communication &amp; Connections</a:t>
            </a:r>
          </a:p>
          <a:p>
            <a:pPr>
              <a:buFont typeface="Monotype Sorts" charset="2"/>
              <a:buNone/>
            </a:pPr>
            <a:endParaRPr lang="en-US" sz="2400" dirty="0" smtClean="0"/>
          </a:p>
        </p:txBody>
      </p:sp>
      <p:sp>
        <p:nvSpPr>
          <p:cNvPr id="2" name="AutoShape 27" descr="Clip art » Reading Clip art"/>
          <p:cNvSpPr>
            <a:spLocks noChangeAspect="1" noChangeArrowheads="1"/>
          </p:cNvSpPr>
          <p:nvPr/>
        </p:nvSpPr>
        <p:spPr bwMode="auto">
          <a:xfrm>
            <a:off x="155575" y="-1371600"/>
            <a:ext cx="2667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9" descr="https://sp.yimg.com/ib/th?id=HN.608023294881172734&amp;pid=15.1&amp;P=0"/>
          <p:cNvSpPr>
            <a:spLocks noChangeAspect="1" noChangeArrowheads="1"/>
          </p:cNvSpPr>
          <p:nvPr/>
        </p:nvSpPr>
        <p:spPr bwMode="auto">
          <a:xfrm>
            <a:off x="155575" y="-1851025"/>
            <a:ext cx="36099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19" y="4800600"/>
            <a:ext cx="2450069" cy="1837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"/>
            <a:ext cx="3680760" cy="27492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315200" cy="914400"/>
          </a:xfrm>
          <a:noFill/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Physical Education/Health</a:t>
            </a:r>
            <a:b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(Semester Class)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1116106" y="1447800"/>
            <a:ext cx="7772400" cy="5105400"/>
          </a:xfrm>
          <a:noFill/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6700" dirty="0" smtClean="0"/>
              <a:t>Physical Education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6700" dirty="0" smtClean="0"/>
              <a:t>Team </a:t>
            </a:r>
            <a:r>
              <a:rPr lang="en-US" sz="6700" dirty="0"/>
              <a:t>sports/Group games</a:t>
            </a:r>
          </a:p>
          <a:p>
            <a:pPr lvl="1"/>
            <a:r>
              <a:rPr lang="en-US" sz="6700" dirty="0" err="1"/>
              <a:t>FitnessGram</a:t>
            </a:r>
            <a:r>
              <a:rPr lang="en-US" sz="6700" dirty="0"/>
              <a:t> testing</a:t>
            </a:r>
          </a:p>
          <a:p>
            <a:pPr lvl="1"/>
            <a:r>
              <a:rPr lang="en-US" sz="6700" dirty="0"/>
              <a:t>Kickball, roller skating, volleyball, basketball, etc.</a:t>
            </a:r>
            <a:endParaRPr lang="en-US" sz="6700" i="1" dirty="0"/>
          </a:p>
          <a:p>
            <a:pPr lvl="1"/>
            <a:r>
              <a:rPr lang="en-US" sz="6700" dirty="0"/>
              <a:t>Pacer Test</a:t>
            </a:r>
          </a:p>
          <a:p>
            <a:pPr lvl="1"/>
            <a:r>
              <a:rPr lang="en-US" sz="6700" dirty="0"/>
              <a:t>Recreational exercise for healthy </a:t>
            </a:r>
            <a:r>
              <a:rPr lang="en-US" sz="6700" dirty="0" smtClean="0"/>
              <a:t>living</a:t>
            </a:r>
          </a:p>
          <a:p>
            <a:pPr marL="128016" indent="0">
              <a:buNone/>
            </a:pPr>
            <a:r>
              <a:rPr lang="en-US" sz="6700" dirty="0" smtClean="0"/>
              <a:t>Health</a:t>
            </a:r>
          </a:p>
          <a:p>
            <a:pPr marL="457200" indent="-457200"/>
            <a:r>
              <a:rPr lang="en-US" sz="6700" dirty="0"/>
              <a:t>Nutrition-My Healthy Plate, food groups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6700" dirty="0"/>
              <a:t>Physical Fitness-components of fitness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6700" dirty="0"/>
              <a:t>Hygiene-being a smart consumer</a:t>
            </a:r>
          </a:p>
          <a:p>
            <a:pPr lvl="1"/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41300"/>
            <a:ext cx="1809750" cy="2413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71600"/>
            <a:ext cx="4343400" cy="4343400"/>
          </a:xfrm>
          <a:prstGeom prst="rect">
            <a:avLst/>
          </a:prstGeom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219200" y="228600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/>
              <a:t>IB: Middle Years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143000"/>
            <a:ext cx="4267200" cy="5486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</a:t>
            </a:r>
            <a:r>
              <a:rPr lang="en-US" sz="2000" dirty="0"/>
              <a:t>five-year program for students aged eleven through sixteen; grades 6-10 in Washington Township.  </a:t>
            </a:r>
          </a:p>
          <a:p>
            <a:r>
              <a:rPr lang="en-US" sz="2000" dirty="0" smtClean="0"/>
              <a:t>The framework encompasses </a:t>
            </a:r>
            <a:r>
              <a:rPr lang="en-US" sz="2000" dirty="0"/>
              <a:t>eight subject areas, providing a balanced education for adolescents. </a:t>
            </a:r>
            <a:endParaRPr lang="en-US" sz="2000" dirty="0" smtClean="0"/>
          </a:p>
          <a:p>
            <a:r>
              <a:rPr lang="en-US" sz="2000" dirty="0"/>
              <a:t>The framework challenges and encourages all students to make connections between their learning and the real world.  </a:t>
            </a:r>
          </a:p>
          <a:p>
            <a:r>
              <a:rPr lang="en-US" sz="2000" dirty="0" smtClean="0"/>
              <a:t>Students understand concepts and skills within subjects and across subjects. </a:t>
            </a:r>
          </a:p>
          <a:p>
            <a:r>
              <a:rPr lang="en-US" sz="2000" dirty="0" smtClean="0"/>
              <a:t>Students explore the impact of their actions on the world around them and throughout the planet.</a:t>
            </a:r>
          </a:p>
        </p:txBody>
      </p:sp>
    </p:spTree>
    <p:extLst>
      <p:ext uri="{BB962C8B-B14F-4D97-AF65-F5344CB8AC3E}">
        <p14:creationId xmlns:p14="http://schemas.microsoft.com/office/powerpoint/2010/main" val="242948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Advisory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7174992" cy="4663440"/>
          </a:xfrm>
        </p:spPr>
        <p:txBody>
          <a:bodyPr>
            <a:normAutofit/>
          </a:bodyPr>
          <a:lstStyle/>
          <a:p>
            <a:r>
              <a:rPr lang="en-US" dirty="0" smtClean="0"/>
              <a:t>Small, diverse groups of students that mirror the makeup of the school</a:t>
            </a:r>
          </a:p>
          <a:p>
            <a:r>
              <a:rPr lang="en-US" dirty="0" smtClean="0"/>
              <a:t>Focus on the development of the middle school adolescent—social-emotional skill building</a:t>
            </a:r>
          </a:p>
          <a:p>
            <a:r>
              <a:rPr lang="en-US" dirty="0" smtClean="0"/>
              <a:t>Addresses unwritten curriculum: how to “do” school – study skills, communication, etc.</a:t>
            </a:r>
          </a:p>
          <a:p>
            <a:r>
              <a:rPr lang="en-US" dirty="0" smtClean="0"/>
              <a:t>Meet for 30 minutes four times per week</a:t>
            </a:r>
          </a:p>
          <a:p>
            <a:r>
              <a:rPr lang="en-US" dirty="0" smtClean="0"/>
              <a:t>Advisory teacher often serves in a mentor role in the student’s school 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1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Arts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6717792" cy="46634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Enrich your middle school experience with a variety of exciting elective classes!</a:t>
            </a:r>
          </a:p>
          <a:p>
            <a:r>
              <a:rPr lang="en-US" sz="3600" dirty="0" smtClean="0"/>
              <a:t>Performing Arts classes involve a one-year commitment.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06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56443"/>
            <a:ext cx="77724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Choir</a:t>
            </a:r>
            <a:b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100" dirty="0" smtClean="0">
                <a:solidFill>
                  <a:schemeClr val="accent2">
                    <a:lumMod val="75000"/>
                  </a:schemeClr>
                </a:solidFill>
              </a:rPr>
              <a:t>Full Year Course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621396"/>
            <a:ext cx="7772400" cy="411480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Four performances during the 6th grade year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Learn to read music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Learn a variety of music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Township Choral Festival on alternate years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76423"/>
            <a:ext cx="4572000" cy="1835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658014"/>
            <a:ext cx="2930236" cy="21976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066800"/>
            <a:ext cx="77724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Orchestra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Full Year Course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2895600"/>
            <a:ext cx="7772400" cy="411480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/>
              <a:t>Learn to play the violin, viola, cello, or string bass</a:t>
            </a:r>
          </a:p>
          <a:p>
            <a:r>
              <a:rPr lang="en-US" sz="3200" dirty="0" smtClean="0"/>
              <a:t>Learn to read music</a:t>
            </a:r>
          </a:p>
          <a:p>
            <a:r>
              <a:rPr lang="en-US" sz="3200" dirty="0" smtClean="0"/>
              <a:t>Four school performances during 6th grade year</a:t>
            </a:r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04542"/>
              </p:ext>
            </p:extLst>
          </p:nvPr>
        </p:nvGraphicFramePr>
        <p:xfrm>
          <a:off x="7162800" y="266700"/>
          <a:ext cx="1389063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r:id="rId4" imgW="890016" imgH="1755648" progId="">
                  <p:embed/>
                </p:oleObj>
              </mc:Choice>
              <mc:Fallback>
                <p:oleObj r:id="rId4" imgW="890016" imgH="1755648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66700"/>
                        <a:ext cx="1389063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985838"/>
            <a:ext cx="77724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chemeClr val="accent2">
                    <a:lumMod val="75000"/>
                  </a:schemeClr>
                </a:solidFill>
              </a:rPr>
              <a:t>Band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Full Year Course</a:t>
            </a:r>
            <a:endParaRPr lang="en-US" sz="27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2514600"/>
            <a:ext cx="7772400" cy="411480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Learn to play the flute, oboe, clarinet, trumpet, French horn, trombone, baritone, tuba or percussion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Learn to read music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Three performances during 6th grade year</a:t>
            </a:r>
          </a:p>
        </p:txBody>
      </p:sp>
      <p:pic>
        <p:nvPicPr>
          <p:cNvPr id="5" name="Picture 4" descr="Northview Performing Art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41" y="457200"/>
            <a:ext cx="4343400" cy="1443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71475"/>
            <a:ext cx="7315200" cy="1676400"/>
          </a:xfrm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Computer Applications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752600"/>
            <a:ext cx="7772400" cy="4114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Keyboarding Typing Skills </a:t>
            </a:r>
          </a:p>
          <a:p>
            <a:r>
              <a:rPr lang="en-US" sz="2800" dirty="0" smtClean="0"/>
              <a:t>Projects </a:t>
            </a:r>
          </a:p>
          <a:p>
            <a:pPr lvl="1"/>
            <a:r>
              <a:rPr lang="en-US" sz="2800" dirty="0" smtClean="0"/>
              <a:t>Microsoft Word, Excel, and Power Point </a:t>
            </a:r>
          </a:p>
          <a:p>
            <a:pPr lvl="1"/>
            <a:r>
              <a:rPr lang="en-US" sz="2800" dirty="0" smtClean="0"/>
              <a:t>Inspiration, Comic Life, and Photo Booth</a:t>
            </a:r>
          </a:p>
          <a:p>
            <a:pPr lvl="1"/>
            <a:r>
              <a:rPr lang="en-US" sz="2800" dirty="0" smtClean="0"/>
              <a:t>iMovie and </a:t>
            </a:r>
            <a:r>
              <a:rPr lang="en-US" sz="2800" dirty="0" err="1" smtClean="0"/>
              <a:t>GarageBand</a:t>
            </a:r>
            <a:r>
              <a:rPr lang="en-US" sz="2800" dirty="0" smtClean="0"/>
              <a:t> </a:t>
            </a:r>
          </a:p>
          <a:p>
            <a:pPr lvl="1"/>
            <a:r>
              <a:rPr lang="en-US" sz="2800" dirty="0" smtClean="0"/>
              <a:t>Internet Research </a:t>
            </a:r>
          </a:p>
          <a:p>
            <a:r>
              <a:rPr lang="en-US" sz="2800" dirty="0" smtClean="0"/>
              <a:t>Digital Video, Audio, and Image editing and scanning </a:t>
            </a:r>
          </a:p>
          <a:p>
            <a:pPr>
              <a:buFont typeface="Monotype Sorts" charset="2"/>
              <a:buNone/>
            </a:pPr>
            <a:r>
              <a:rPr lang="en-US" sz="2400" dirty="0" smtClean="0"/>
              <a:t>  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Computer-based course</a:t>
            </a:r>
          </a:p>
          <a:p>
            <a:r>
              <a:rPr lang="en-US" dirty="0" smtClean="0"/>
              <a:t>Students learn how to read music</a:t>
            </a:r>
          </a:p>
          <a:p>
            <a:r>
              <a:rPr lang="en-US" dirty="0" smtClean="0"/>
              <a:t>Music history</a:t>
            </a:r>
          </a:p>
          <a:p>
            <a:r>
              <a:rPr lang="en-US" dirty="0" smtClean="0"/>
              <a:t>Basic piano keyboarding skills</a:t>
            </a:r>
          </a:p>
          <a:p>
            <a:pPr marL="82296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1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Explore computer programming in the worlds of gaming, app development, and problem solving</a:t>
            </a:r>
            <a:endParaRPr lang="en-US" sz="3600" dirty="0"/>
          </a:p>
          <a:p>
            <a:pPr lvl="0"/>
            <a:r>
              <a:rPr lang="en-US" dirty="0"/>
              <a:t>Expand critical thinking and reasoning skills</a:t>
            </a:r>
            <a:endParaRPr lang="en-US" sz="3600" dirty="0"/>
          </a:p>
          <a:p>
            <a:pPr lvl="0"/>
            <a:r>
              <a:rPr lang="en-US" dirty="0"/>
              <a:t>Develop an understanding of core programming concepts, such as:</a:t>
            </a:r>
            <a:endParaRPr lang="en-US" sz="3600" dirty="0"/>
          </a:p>
          <a:p>
            <a:pPr lvl="1"/>
            <a:r>
              <a:rPr lang="en-US" dirty="0"/>
              <a:t>Computer processing</a:t>
            </a:r>
            <a:endParaRPr lang="en-US" sz="3200" dirty="0"/>
          </a:p>
          <a:p>
            <a:pPr lvl="1"/>
            <a:r>
              <a:rPr lang="en-US" dirty="0"/>
              <a:t>Algorithms </a:t>
            </a:r>
            <a:endParaRPr lang="en-US" sz="3200" dirty="0"/>
          </a:p>
          <a:p>
            <a:pPr lvl="1"/>
            <a:r>
              <a:rPr lang="en-US" dirty="0"/>
              <a:t>Loops</a:t>
            </a:r>
            <a:endParaRPr lang="en-US" sz="3200" dirty="0"/>
          </a:p>
          <a:p>
            <a:pPr lvl="1"/>
            <a:r>
              <a:rPr lang="en-US" dirty="0"/>
              <a:t>Conditional logic</a:t>
            </a:r>
            <a:endParaRPr lang="en-US" sz="3200" dirty="0"/>
          </a:p>
          <a:p>
            <a:pPr lvl="1"/>
            <a:r>
              <a:rPr lang="en-US" dirty="0"/>
              <a:t>Functions</a:t>
            </a:r>
            <a:endParaRPr lang="en-US" sz="3200" dirty="0"/>
          </a:p>
          <a:p>
            <a:pPr lvl="0"/>
            <a:r>
              <a:rPr lang="en-US" dirty="0" smtClean="0"/>
              <a:t>Explore </a:t>
            </a:r>
            <a:r>
              <a:rPr lang="en-US" dirty="0"/>
              <a:t>and discuss the </a:t>
            </a:r>
            <a:endParaRPr lang="en-US" dirty="0" smtClean="0"/>
          </a:p>
          <a:p>
            <a:pPr marL="82296" lv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role </a:t>
            </a:r>
            <a:r>
              <a:rPr lang="en-US" dirty="0"/>
              <a:t>of technology in society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54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Art</a:t>
            </a:r>
            <a:r>
              <a:rPr lang="en-US" sz="4400" dirty="0" smtClean="0"/>
              <a:t>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Understand the importance of art past, present, and future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Learn independent creativity and self evaluation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Expand critical thinking and problem solving skills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Experience a variety of art mediums and techniques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Recognize different careers in art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Learn about art from different cultures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Washington Township Artistically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Talented Program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229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9837"/>
              </p:ext>
            </p:extLst>
          </p:nvPr>
        </p:nvGraphicFramePr>
        <p:xfrm>
          <a:off x="6400800" y="3810000"/>
          <a:ext cx="2190750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3" name="Microsoft ClipArt Gallery" r:id="rId4" imgW="7331313" imgH="7524666" progId="">
                  <p:embed/>
                </p:oleObj>
              </mc:Choice>
              <mc:Fallback>
                <p:oleObj name="Microsoft ClipArt Gallery" r:id="rId4" imgW="7331313" imgH="7524666" progId="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810000"/>
                        <a:ext cx="2190750" cy="249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Speech &amp;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1295400"/>
            <a:ext cx="467868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Intended for students who have proficient or advanced language arts skills</a:t>
            </a:r>
          </a:p>
          <a:p>
            <a:r>
              <a:rPr lang="en-US" dirty="0" smtClean="0"/>
              <a:t>Great elective option for students who love to read and write</a:t>
            </a:r>
          </a:p>
          <a:p>
            <a:r>
              <a:rPr lang="en-US" dirty="0" smtClean="0"/>
              <a:t>Writer’s Workshop Format: free-writing, literary, persuasive, and research essays</a:t>
            </a:r>
          </a:p>
          <a:p>
            <a:r>
              <a:rPr lang="en-US" dirty="0" smtClean="0"/>
              <a:t>Presentation/Speech Strategies </a:t>
            </a: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5344" y="1879596"/>
            <a:ext cx="3899730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0" y="5486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Writer’s Notebook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6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6934200" cy="13716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Sixth Grade Teams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447800"/>
            <a:ext cx="7708392" cy="4800600"/>
          </a:xfrm>
        </p:spPr>
        <p:txBody>
          <a:bodyPr>
            <a:norm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Butler University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Indiana University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Approximately 130 students and five core teachers per team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At least one section of Language and Literature X, Science X, and Individuals &amp; Societies X per team</a:t>
            </a:r>
          </a:p>
          <a:p>
            <a:pPr>
              <a:buFont typeface="Monotype Sorts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Targeted Interventions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6934200" cy="4191000"/>
          </a:xfrm>
        </p:spPr>
        <p:txBody>
          <a:bodyPr>
            <a:normAutofit/>
          </a:bodyPr>
          <a:lstStyle/>
          <a:p>
            <a:pPr>
              <a:buFont typeface="Monotype Sorts" charset="2"/>
              <a:buNone/>
            </a:pPr>
            <a:r>
              <a:rPr lang="en-US" dirty="0" smtClean="0"/>
              <a:t>Depending on student needs, students may be assigned to one or more of the following: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Math Intervention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English/Language Arts Intervention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Read 180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Math 180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English as a New Language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Special Education Resource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924800" cy="1371600"/>
          </a:xfrm>
          <a:noFill/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6th Grade Athletics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676400"/>
            <a:ext cx="7772400" cy="4114800"/>
          </a:xfrm>
          <a:noFill/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Cross Country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Track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Tennis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Wrestling </a:t>
            </a:r>
          </a:p>
          <a:p>
            <a:pPr marL="0" indent="0">
              <a:buNone/>
            </a:pPr>
            <a:r>
              <a:rPr lang="en-US" sz="3200" dirty="0" smtClean="0"/>
              <a:t>***Must have updated physical form on file.</a:t>
            </a:r>
          </a:p>
          <a:p>
            <a:pPr>
              <a:buFont typeface="Monotype Sorts" charset="2"/>
              <a:buNone/>
            </a:pPr>
            <a:endParaRPr lang="en-US" dirty="0" smtClean="0"/>
          </a:p>
        </p:txBody>
      </p:sp>
      <p:sp>
        <p:nvSpPr>
          <p:cNvPr id="2" name="AutoShape 47" descr="Image result for run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 descr="https://pbs.twimg.com/media/DLQRv5aUEAADuT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4495800" cy="19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924800" cy="1371600"/>
          </a:xfrm>
          <a:noFill/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Get Involved!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461247"/>
            <a:ext cx="7498080" cy="5105400"/>
          </a:xfrm>
          <a:noFill/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en-US" sz="2400" dirty="0" smtClean="0"/>
              <a:t>Students must have a 2.0 or better </a:t>
            </a:r>
          </a:p>
          <a:p>
            <a:pPr marL="82296" indent="0">
              <a:buNone/>
            </a:pPr>
            <a:r>
              <a:rPr lang="en-US" sz="2400" dirty="0" smtClean="0"/>
              <a:t>GPA in order to participate in the </a:t>
            </a:r>
          </a:p>
          <a:p>
            <a:pPr marL="82296" indent="0">
              <a:buNone/>
            </a:pPr>
            <a:r>
              <a:rPr lang="en-US" sz="2400" dirty="0" smtClean="0"/>
              <a:t>following activities:</a:t>
            </a:r>
          </a:p>
          <a:p>
            <a:pPr marL="82296" indent="0">
              <a:buNone/>
            </a:pPr>
            <a:endParaRPr lang="en-US" sz="2400" dirty="0" smtClean="0"/>
          </a:p>
          <a:p>
            <a:pPr marL="82296" indent="0">
              <a:buNone/>
            </a:pPr>
            <a:r>
              <a:rPr lang="en-US" sz="2800" dirty="0" smtClean="0"/>
              <a:t>Academic Pursuit		Green Team</a:t>
            </a:r>
          </a:p>
          <a:p>
            <a:pPr marL="82296" indent="0">
              <a:buNone/>
            </a:pPr>
            <a:r>
              <a:rPr lang="en-US" sz="2800" dirty="0" smtClean="0"/>
              <a:t>Artistically Talented	Equality Alliance</a:t>
            </a:r>
          </a:p>
          <a:p>
            <a:pPr marL="82296" indent="0">
              <a:buNone/>
            </a:pPr>
            <a:r>
              <a:rPr lang="en-US" sz="2800" dirty="0" smtClean="0"/>
              <a:t>Athletic Teams		Multi-Cultural Scholars</a:t>
            </a:r>
          </a:p>
          <a:p>
            <a:pPr marL="82296" indent="0">
              <a:buNone/>
            </a:pPr>
            <a:r>
              <a:rPr lang="en-US" sz="2800" dirty="0" smtClean="0"/>
              <a:t>Builders Club		Robotics Club</a:t>
            </a:r>
          </a:p>
          <a:p>
            <a:pPr marL="82296" indent="0">
              <a:buNone/>
            </a:pPr>
            <a:r>
              <a:rPr lang="en-US" sz="2800" dirty="0" smtClean="0"/>
              <a:t>Destination Imagination	Spell Bowl</a:t>
            </a:r>
          </a:p>
          <a:p>
            <a:pPr marL="82296" indent="0">
              <a:buNone/>
            </a:pPr>
            <a:r>
              <a:rPr lang="en-US" sz="2800" dirty="0" smtClean="0"/>
              <a:t>Drama 			</a:t>
            </a:r>
            <a:r>
              <a:rPr lang="en-US" sz="2800" dirty="0"/>
              <a:t>NV Student News </a:t>
            </a:r>
            <a:r>
              <a:rPr lang="en-US" sz="2800" dirty="0" smtClean="0"/>
              <a:t>Crew</a:t>
            </a:r>
          </a:p>
          <a:p>
            <a:pPr marL="82296" indent="0">
              <a:buNone/>
            </a:pPr>
            <a:r>
              <a:rPr lang="en-US" sz="2800" dirty="0" smtClean="0"/>
              <a:t>Falcon Men </a:t>
            </a:r>
            <a:r>
              <a:rPr lang="en-US" sz="2800" dirty="0"/>
              <a:t>of Purpose	Student Ambassadors </a:t>
            </a:r>
            <a:endParaRPr lang="en-US" sz="2800" dirty="0" smtClean="0"/>
          </a:p>
          <a:p>
            <a:pPr marL="82296" indent="0">
              <a:buNone/>
            </a:pPr>
            <a:r>
              <a:rPr lang="en-US" sz="2800" dirty="0" smtClean="0"/>
              <a:t>Girls </a:t>
            </a:r>
            <a:r>
              <a:rPr lang="en-US" sz="2800" dirty="0"/>
              <a:t>First </a:t>
            </a:r>
            <a:r>
              <a:rPr lang="en-US" sz="2800" dirty="0" smtClean="0"/>
              <a:t>Club		</a:t>
            </a:r>
            <a:endParaRPr lang="en-US" sz="2400" dirty="0" smtClean="0"/>
          </a:p>
          <a:p>
            <a:pPr marL="402336" lvl="1" indent="0">
              <a:buNone/>
            </a:pPr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048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38" y="152401"/>
            <a:ext cx="2549662" cy="1513862"/>
          </a:xfrm>
        </p:spPr>
      </p:pic>
      <p:sp>
        <p:nvSpPr>
          <p:cNvPr id="5" name="TextBox 4"/>
          <p:cNvSpPr txBox="1"/>
          <p:nvPr/>
        </p:nvSpPr>
        <p:spPr>
          <a:xfrm>
            <a:off x="1295400" y="1676400"/>
            <a:ext cx="7620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Course Request Sheet completed and turned in to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 teacher by Feb.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Online Course Requests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Counselors will complete course requests with each student in early February.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 list of requested courses will be sent home.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Changes can be made online via Skyward Family Access or by marking changes on the sheet and sending to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 teacher.</a:t>
            </a:r>
          </a:p>
        </p:txBody>
      </p:sp>
    </p:spTree>
    <p:extLst>
      <p:ext uri="{BB962C8B-B14F-4D97-AF65-F5344CB8AC3E}">
        <p14:creationId xmlns:p14="http://schemas.microsoft.com/office/powerpoint/2010/main" val="1630870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Transition Activities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079009"/>
              </p:ext>
            </p:extLst>
          </p:nvPr>
        </p:nvGraphicFramePr>
        <p:xfrm>
          <a:off x="1295400" y="1295400"/>
          <a:ext cx="7499350" cy="550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75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4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Transition</a:t>
                      </a:r>
                      <a:r>
                        <a:rPr lang="en-US" baseline="0" dirty="0" smtClean="0"/>
                        <a:t> Activity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February 5-20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***Before this date, </a:t>
                      </a:r>
                      <a:r>
                        <a:rPr lang="en-US" sz="1600" baseline="0" dirty="0" smtClean="0"/>
                        <a:t>discuss course offerings with your child.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Meet the Counselor Conferences &amp; Music Try-ons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*Your child will complete course selections with the counselor.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No later than </a:t>
                      </a:r>
                      <a:r>
                        <a:rPr lang="en-US" sz="1600" dirty="0" smtClean="0"/>
                        <a:t>February 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Students</a:t>
                      </a:r>
                      <a:r>
                        <a:rPr lang="en-US" sz="1600" baseline="0" dirty="0" smtClean="0"/>
                        <a:t> bring home a copy of their course selections to review with parent/guardian.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Wednesday,</a:t>
                      </a:r>
                      <a:r>
                        <a:rPr lang="en-US" sz="1600" baseline="0" dirty="0" smtClean="0"/>
                        <a:t> January 31– 8:15 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Middle School Meet-up</a:t>
                      </a:r>
                      <a:r>
                        <a:rPr lang="en-US" sz="1600" baseline="0" dirty="0" smtClean="0"/>
                        <a:t>: </a:t>
                      </a:r>
                    </a:p>
                    <a:p>
                      <a:r>
                        <a:rPr lang="en-US" sz="1600" baseline="0" dirty="0" smtClean="0"/>
                        <a:t>Informal parent meeting at Northview to address any questions or concerns you may have.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March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Due date for course selection changes -</a:t>
                      </a:r>
                      <a:r>
                        <a:rPr lang="en-US" sz="1600" baseline="0" dirty="0" smtClean="0"/>
                        <a:t> can be completed by parents via Skyward Family Access or by marking changes on course request print-off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Tuesday, March 13 – 7-8:30</a:t>
                      </a:r>
                      <a:r>
                        <a:rPr lang="en-US" sz="1600" baseline="0" dirty="0" smtClean="0"/>
                        <a:t> pm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Northview Open House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May 8 or 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Graders Visit Northview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Monday, July 30 – 5:30-7:30 pm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FalconQuest</a:t>
                      </a:r>
                      <a:r>
                        <a:rPr lang="en-US" sz="1600" dirty="0" smtClean="0"/>
                        <a:t>:</a:t>
                      </a:r>
                      <a:r>
                        <a:rPr lang="en-US" sz="1600" baseline="0" dirty="0" smtClean="0"/>
                        <a:t> New Student Orientation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599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685800"/>
            <a:ext cx="7772400" cy="1143000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7200" dirty="0" smtClean="0"/>
              <a:t>Thank you for coming!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191000"/>
            <a:ext cx="7620000" cy="1752600"/>
          </a:xfrm>
          <a:noFill/>
        </p:spPr>
        <p:txBody>
          <a:bodyPr>
            <a:noAutofit/>
          </a:bodyPr>
          <a:lstStyle/>
          <a:p>
            <a:pPr marL="342900" indent="-342900" algn="ctr"/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See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you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next school year future NORTHVIEW FALCONS!!!</a:t>
            </a:r>
          </a:p>
        </p:txBody>
      </p:sp>
      <p:pic>
        <p:nvPicPr>
          <p:cNvPr id="5" name="Picture 4" descr="http://www.msdwt.k12.in.us/nv/wp-content/uploads/2012/03/NV-Logo-Template-e1332782554135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71258"/>
          <a:stretch/>
        </p:blipFill>
        <p:spPr bwMode="auto">
          <a:xfrm>
            <a:off x="4023360" y="2286000"/>
            <a:ext cx="1645920" cy="1358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5791200" cy="76231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A Typical Day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0"/>
            <a:ext cx="7620000" cy="4373563"/>
          </a:xfrm>
        </p:spPr>
        <p:txBody>
          <a:bodyPr>
            <a:noAutofit/>
          </a:bodyPr>
          <a:lstStyle/>
          <a:p>
            <a:r>
              <a:rPr lang="en-US" sz="2800" dirty="0"/>
              <a:t>Falcon Day (Monday) – Blocks 1-8 (42-minute classes)</a:t>
            </a:r>
          </a:p>
          <a:p>
            <a:r>
              <a:rPr lang="en-US" sz="2800" dirty="0" smtClean="0"/>
              <a:t>Block scheduling the rest of the week:</a:t>
            </a:r>
          </a:p>
          <a:p>
            <a:pPr lvl="1"/>
            <a:r>
              <a:rPr lang="en-US" sz="2400" dirty="0" smtClean="0"/>
              <a:t>83 minutes for each required class on alternating days</a:t>
            </a:r>
          </a:p>
          <a:p>
            <a:pPr lvl="1"/>
            <a:r>
              <a:rPr lang="en-US" sz="2400" dirty="0" smtClean="0"/>
              <a:t>Gold Days (Tues/Thurs)– Blocks 1, 3, 5, 7</a:t>
            </a:r>
            <a:endParaRPr lang="en-US" sz="2400" dirty="0"/>
          </a:p>
          <a:p>
            <a:pPr lvl="1"/>
            <a:r>
              <a:rPr lang="en-US" sz="2400" dirty="0" smtClean="0"/>
              <a:t>Black Days(Wed/Fri) – Blocks 2, 4, 6, 8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Parent Tip: Encourage your child to complete homework on the night it’s assigned!</a:t>
            </a:r>
          </a:p>
          <a:p>
            <a:pPr marL="82296" indent="0"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8001000" cy="9144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The Role of the School Counselor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636" y="838200"/>
            <a:ext cx="8001000" cy="434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School Guidance Curriculum</a:t>
            </a:r>
          </a:p>
          <a:p>
            <a:pPr lvl="1"/>
            <a:r>
              <a:rPr lang="en-US" sz="2400" dirty="0" smtClean="0"/>
              <a:t>Academic success skills</a:t>
            </a:r>
            <a:r>
              <a:rPr lang="en-US" sz="2400" dirty="0"/>
              <a:t> </a:t>
            </a:r>
            <a:r>
              <a:rPr lang="en-US" sz="2400" dirty="0" smtClean="0"/>
              <a:t>&amp; learning styles</a:t>
            </a:r>
          </a:p>
          <a:p>
            <a:pPr lvl="1"/>
            <a:r>
              <a:rPr lang="en-US" sz="2400" dirty="0" smtClean="0"/>
              <a:t>Career exploration</a:t>
            </a:r>
          </a:p>
          <a:p>
            <a:r>
              <a:rPr lang="en-US" sz="2400" dirty="0" smtClean="0"/>
              <a:t>Individual Student Planning</a:t>
            </a:r>
          </a:p>
          <a:p>
            <a:pPr lvl="1"/>
            <a:r>
              <a:rPr lang="en-US" sz="2400" dirty="0" smtClean="0"/>
              <a:t>Personal goals</a:t>
            </a:r>
          </a:p>
          <a:p>
            <a:pPr lvl="1"/>
            <a:r>
              <a:rPr lang="en-US" sz="2400" dirty="0" smtClean="0"/>
              <a:t>Planning for Careers and College </a:t>
            </a:r>
          </a:p>
          <a:p>
            <a:r>
              <a:rPr lang="en-US" sz="2400" dirty="0" smtClean="0"/>
              <a:t>Responsive Services</a:t>
            </a:r>
          </a:p>
          <a:p>
            <a:pPr lvl="1"/>
            <a:r>
              <a:rPr lang="en-US" sz="2400" dirty="0" smtClean="0"/>
              <a:t>Individual and group counseling</a:t>
            </a:r>
          </a:p>
          <a:p>
            <a:pPr lvl="1"/>
            <a:r>
              <a:rPr lang="en-US" sz="2400" dirty="0" smtClean="0"/>
              <a:t>Consultation with parents, teachers, and other professionals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eferrals </a:t>
            </a:r>
            <a:r>
              <a:rPr lang="en-US" sz="2400" dirty="0"/>
              <a:t>to other school </a:t>
            </a:r>
            <a:r>
              <a:rPr lang="en-US" sz="2400" dirty="0" smtClean="0"/>
              <a:t>support services </a:t>
            </a:r>
            <a:r>
              <a:rPr lang="en-US" sz="2400" dirty="0"/>
              <a:t>or community </a:t>
            </a:r>
            <a:r>
              <a:rPr lang="en-US" sz="2400" dirty="0" smtClean="0"/>
              <a:t>resources</a:t>
            </a:r>
          </a:p>
          <a:p>
            <a:r>
              <a:rPr lang="en-US" sz="2400" dirty="0" smtClean="0"/>
              <a:t>Scheduling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0607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239000" cy="19050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Setting Up your Child for Academic Success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81200"/>
            <a:ext cx="7620000" cy="4373563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en-US" sz="2800" dirty="0" smtClean="0"/>
              <a:t>Your child will need your help to navigate this huge transition!</a:t>
            </a:r>
          </a:p>
          <a:p>
            <a:r>
              <a:rPr lang="en-US" sz="2800" dirty="0" smtClean="0"/>
              <a:t>Organization</a:t>
            </a:r>
          </a:p>
          <a:p>
            <a:pPr lvl="1"/>
            <a:r>
              <a:rPr lang="en-US" sz="2800" dirty="0" smtClean="0"/>
              <a:t>Locker, binder, agenda book, etc.</a:t>
            </a:r>
          </a:p>
          <a:p>
            <a:r>
              <a:rPr lang="en-US" sz="2800" dirty="0" smtClean="0"/>
              <a:t>Time management</a:t>
            </a:r>
          </a:p>
          <a:p>
            <a:pPr lvl="1"/>
            <a:r>
              <a:rPr lang="en-US" sz="2800" dirty="0" smtClean="0"/>
              <a:t>Daily homework, large projects </a:t>
            </a:r>
          </a:p>
          <a:p>
            <a:r>
              <a:rPr lang="en-US" sz="2800" dirty="0" smtClean="0"/>
              <a:t>Study habits</a:t>
            </a:r>
          </a:p>
          <a:p>
            <a:pPr lvl="1"/>
            <a:r>
              <a:rPr lang="en-US" sz="2800" dirty="0" smtClean="0"/>
              <a:t>HOW to study (different from doing homework)</a:t>
            </a:r>
          </a:p>
          <a:p>
            <a:r>
              <a:rPr lang="en-US" sz="2800" dirty="0" smtClean="0"/>
              <a:t>Agenda Book</a:t>
            </a:r>
          </a:p>
          <a:p>
            <a:r>
              <a:rPr lang="en-US" sz="2800" dirty="0" smtClean="0"/>
              <a:t>Utilize </a:t>
            </a:r>
            <a:r>
              <a:rPr lang="en-US" sz="2800" dirty="0" smtClean="0"/>
              <a:t>Skyward</a:t>
            </a:r>
            <a:endParaRPr lang="en-US" sz="2800" dirty="0" smtClean="0"/>
          </a:p>
          <a:p>
            <a:r>
              <a:rPr lang="en-US" sz="2800" dirty="0" smtClean="0"/>
              <a:t>Check the Homework Hotline </a:t>
            </a:r>
            <a:r>
              <a:rPr lang="en-US" sz="2800" dirty="0" smtClean="0"/>
              <a:t>ONLINE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3290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peek into Skyward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608" y="1206649"/>
            <a:ext cx="708660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60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144780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6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Homework Hotline – Your Best Friend!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400" y="1447800"/>
            <a:ext cx="60007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78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20867</TotalTime>
  <Pages>26</Pages>
  <Words>1276</Words>
  <Application>Microsoft Macintosh PowerPoint</Application>
  <PresentationFormat>On-screen Show (4:3)</PresentationFormat>
  <Paragraphs>265</Paragraphs>
  <Slides>35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Balloonist SF</vt:lpstr>
      <vt:lpstr>Gill Sans MT</vt:lpstr>
      <vt:lpstr>Monotype Sorts</vt:lpstr>
      <vt:lpstr>Rockwell</vt:lpstr>
      <vt:lpstr>Verdana</vt:lpstr>
      <vt:lpstr>Wingdings 2</vt:lpstr>
      <vt:lpstr>Arial</vt:lpstr>
      <vt:lpstr>Solstice</vt:lpstr>
      <vt:lpstr>Equation</vt:lpstr>
      <vt:lpstr>Microsoft ClipArt Gallery</vt:lpstr>
      <vt:lpstr>       NORTHVIEW MIDDLE SCHOOL  Grade Six  Parent Curriculum Night     </vt:lpstr>
      <vt:lpstr>PowerPoint Presentation</vt:lpstr>
      <vt:lpstr>Sixth Grade Teams</vt:lpstr>
      <vt:lpstr>A Typical Day</vt:lpstr>
      <vt:lpstr>The Role of the School Counselor</vt:lpstr>
      <vt:lpstr>Setting Up your Child for Academic Success</vt:lpstr>
      <vt:lpstr>A peek into Skyward</vt:lpstr>
      <vt:lpstr>PowerPoint Presentation</vt:lpstr>
      <vt:lpstr>Homework Hotline – Your Best Friend!</vt:lpstr>
      <vt:lpstr>PowerPoint Presentation</vt:lpstr>
      <vt:lpstr>Required Classes:</vt:lpstr>
      <vt:lpstr>LANGUAGE &amp; LITERATURE (English)</vt:lpstr>
      <vt:lpstr>Math</vt:lpstr>
      <vt:lpstr>Northview Math Classes</vt:lpstr>
      <vt:lpstr>Individuals &amp; Societies (Social Studies)</vt:lpstr>
      <vt:lpstr>Science</vt:lpstr>
      <vt:lpstr>Language Acquisition:  World Language</vt:lpstr>
      <vt:lpstr>Reading</vt:lpstr>
      <vt:lpstr>Physical Education/Health (Semester Class)</vt:lpstr>
      <vt:lpstr>Advisory</vt:lpstr>
      <vt:lpstr>Related Arts Classes</vt:lpstr>
      <vt:lpstr>Choir Full Year Course</vt:lpstr>
      <vt:lpstr>Orchestra Full Year Course</vt:lpstr>
      <vt:lpstr>Band Full Year Course</vt:lpstr>
      <vt:lpstr>Computer Applications</vt:lpstr>
      <vt:lpstr>Exploring Music</vt:lpstr>
      <vt:lpstr>Coding</vt:lpstr>
      <vt:lpstr>Art </vt:lpstr>
      <vt:lpstr>Speech &amp; Composition</vt:lpstr>
      <vt:lpstr>Targeted Interventions</vt:lpstr>
      <vt:lpstr>6th Grade Athletics</vt:lpstr>
      <vt:lpstr>Get Involved!</vt:lpstr>
      <vt:lpstr>Next Steps…</vt:lpstr>
      <vt:lpstr>Upcoming Transition Activities</vt:lpstr>
      <vt:lpstr>Thank you for coming!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five to six parent night presentations</dc:title>
  <dc:creator>Jacobs &amp; Logie</dc:creator>
  <cp:lastModifiedBy>Microsoft Office User</cp:lastModifiedBy>
  <cp:revision>142</cp:revision>
  <cp:lastPrinted>2018-01-23T15:59:25Z</cp:lastPrinted>
  <dcterms:created xsi:type="dcterms:W3CDTF">1997-04-29T14:13:08Z</dcterms:created>
  <dcterms:modified xsi:type="dcterms:W3CDTF">2018-01-23T21:59:41Z</dcterms:modified>
</cp:coreProperties>
</file>