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Oswald" panose="020B0604020202020204" charset="0"/>
      <p:regular r:id="rId40"/>
      <p:bold r:id="rId41"/>
    </p:embeddedFont>
    <p:embeddedFont>
      <p:font typeface="Playfair Display" panose="020B0604020202020204" charset="0"/>
      <p:regular r:id="rId42"/>
      <p:bold r:id="rId43"/>
      <p:italic r:id="rId44"/>
      <p:boldItalic r:id="rId45"/>
    </p:embeddedFont>
    <p:embeddedFont>
      <p:font typeface="Comfortaa" panose="020B0604020202020204" charset="0"/>
      <p:regular r:id="rId46"/>
      <p:bold r:id="rId47"/>
    </p:embeddedFont>
    <p:embeddedFont>
      <p:font typeface="Luckiest Guy" panose="020B0604020202020204" charset="0"/>
      <p:regular r:id="rId48"/>
    </p:embeddedFont>
    <p:embeddedFont>
      <p:font typeface="Montserrat" panose="020B0604020202020204" charset="0"/>
      <p:regular r:id="rId49"/>
      <p:bold r:id="rId50"/>
      <p:italic r:id="rId51"/>
      <p:boldItalic r:id="rId52"/>
    </p:embeddedFont>
    <p:embeddedFont>
      <p:font typeface="Bree Serif" panose="020B0604020202020204" charset="0"/>
      <p:regular r:id="rId53"/>
    </p:embeddedFont>
    <p:embeddedFont>
      <p:font typeface="Chelsea Market" panose="020B0604020202020204"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8E40C9-AC8D-405E-8E53-3B719729BB5A}">
  <a:tblStyle styleId="{A88E40C9-AC8D-405E-8E53-3B719729BB5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a0ded466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a0ded466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a0ded466e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a0ded466e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Explain that they can exit doors to the outside that they are closest to after their last class. Only 6th Graders should use Door 24 in the 6th grade hallway.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0ded466e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0ded466e6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a0ded466e6_6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a0ded466e6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This is new for 6th graders and new students to NV in 6th and 7th grade. It is also going to be mentioned during our webinar with parents.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0ded466e6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0ded466e6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Answer is C. Students can share answers in chat or ask for volunteers. Go through why the answers are wrong for A &amp; B.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a0ded466e6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a0ded466e6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Answer is B. Students can share answers in chat or ask for volunteers. Go through why the answers are wrong for A &amp; C. Remember, We aren’t using lockers!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0ded466e6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0ded466e6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Answer is A. Students can share answers in chat or ask for volunteers. Go through why the answers are wrong for B &amp; C. For B - students must stay socially distanced so we are having everyone stay in the auditorium so we can supervise better. For C - At dismissal, students go immediately to their destination.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a0ded466e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a0ded466e6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0ded466e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0ded466e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a0ded466e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0ded466e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make sure to share that the last 5 or so minutes of class is for cleaning up and wiping down desks.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0ded466e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0ded466e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Teachers make sure to share that the last 5 or so minutes of class is for cleaning up and wiping down desks.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0ded466e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0ded466e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0ded466e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0ded466e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Teachers make sure to share that the last 5 or so minutes of class is for cleaning up and wiping down desks.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a0ded466e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a0ded466e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a0ded466e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a0ded466e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a0ded466e6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a0ded466e6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a0ded466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a0ded466e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a0ded466e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a0ded466e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a0ded466e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a0ded466e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a0ded466e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a0ded466e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a0ded466e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a0ded466e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a0ded466e6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a0ded466e6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a0ded466e6_6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a0ded466e6_6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0ded466e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0ded466e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a0ded466e6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a0ded466e6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Standard items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a0ded466e6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a0ded466e6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Class specific items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a0ded466e6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a0ded466e6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a0ded466e6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a0ded466e6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a0ded466e6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a0ded466e6_3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a0ded466e6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a0ded466e6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a0ded466e6_3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a0ded466e6_3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a0ded466e6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a0ded466e6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Use this time to make sure students know what their OWN plan is for arrival. Make this as interactive as you can… having students think through how they will get to school, and what door they will enter when they get here.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a0ded466e6_1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a0ded466e6_1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6th grade teachers - if the student’s bus is before Door 1 and closest to #24 (6th grade wing), they they will use door #24. We have not been told yet where buses are pulling up at NV. Students just need to know to enter to the closest door to where their bus is parked.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0ded466e6_6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0ded466e6_6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a0ded466e6_1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a0ded466e6_1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a0ded466e6_6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a0ded466e6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Ask students who are joining us in the Hybrid model to share their answers with their Advisory.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0ded466e6_6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0ded466e6_6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Google Shape;13;p2"/>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Google Shape;14;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311700" y="999925"/>
            <a:ext cx="8520600" cy="2146200"/>
          </a:xfrm>
          <a:prstGeom prst="rect">
            <a:avLst/>
          </a:prstGeom>
        </p:spPr>
        <p:txBody>
          <a:bodyPr spcFirstLastPara="1" wrap="square" lIns="91425" tIns="91425" rIns="91425" bIns="91425" anchor="b" anchorCtr="0">
            <a:noAutofit/>
          </a:bodyPr>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50" name="Google Shape;5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5"/>
        <p:cNvGrpSpPr/>
        <p:nvPr/>
      </p:nvGrpSpPr>
      <p:grpSpPr>
        <a:xfrm>
          <a:off x="0" y="0"/>
          <a:ext cx="0" cy="0"/>
          <a:chOff x="0" y="0"/>
          <a:chExt cx="0" cy="0"/>
        </a:xfrm>
      </p:grpSpPr>
      <p:sp>
        <p:nvSpPr>
          <p:cNvPr id="16" name="Google Shape;16;p3"/>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Google Shape;21;p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Google Shape;25;p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Google Shape;3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9"/>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Google Shape;47;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layfair Display"/>
                <a:ea typeface="Playfair Display"/>
                <a:cs typeface="Playfair Display"/>
                <a:sym typeface="Playfair Display"/>
              </a:defRPr>
            </a:lvl1pPr>
            <a:lvl2pPr lvl="1" algn="r">
              <a:buNone/>
              <a:defRPr sz="1000">
                <a:solidFill>
                  <a:schemeClr val="dk2"/>
                </a:solidFill>
                <a:latin typeface="Playfair Display"/>
                <a:ea typeface="Playfair Display"/>
                <a:cs typeface="Playfair Display"/>
                <a:sym typeface="Playfair Display"/>
              </a:defRPr>
            </a:lvl2pPr>
            <a:lvl3pPr lvl="2" algn="r">
              <a:buNone/>
              <a:defRPr sz="1000">
                <a:solidFill>
                  <a:schemeClr val="dk2"/>
                </a:solidFill>
                <a:latin typeface="Playfair Display"/>
                <a:ea typeface="Playfair Display"/>
                <a:cs typeface="Playfair Display"/>
                <a:sym typeface="Playfair Display"/>
              </a:defRPr>
            </a:lvl3pPr>
            <a:lvl4pPr lvl="3" algn="r">
              <a:buNone/>
              <a:defRPr sz="1000">
                <a:solidFill>
                  <a:schemeClr val="dk2"/>
                </a:solidFill>
                <a:latin typeface="Playfair Display"/>
                <a:ea typeface="Playfair Display"/>
                <a:cs typeface="Playfair Display"/>
                <a:sym typeface="Playfair Display"/>
              </a:defRPr>
            </a:lvl4pPr>
            <a:lvl5pPr lvl="4" algn="r">
              <a:buNone/>
              <a:defRPr sz="1000">
                <a:solidFill>
                  <a:schemeClr val="dk2"/>
                </a:solidFill>
                <a:latin typeface="Playfair Display"/>
                <a:ea typeface="Playfair Display"/>
                <a:cs typeface="Playfair Display"/>
                <a:sym typeface="Playfair Display"/>
              </a:defRPr>
            </a:lvl5pPr>
            <a:lvl6pPr lvl="5" algn="r">
              <a:buNone/>
              <a:defRPr sz="1000">
                <a:solidFill>
                  <a:schemeClr val="dk2"/>
                </a:solidFill>
                <a:latin typeface="Playfair Display"/>
                <a:ea typeface="Playfair Display"/>
                <a:cs typeface="Playfair Display"/>
                <a:sym typeface="Playfair Display"/>
              </a:defRPr>
            </a:lvl6pPr>
            <a:lvl7pPr lvl="6" algn="r">
              <a:buNone/>
              <a:defRPr sz="1000">
                <a:solidFill>
                  <a:schemeClr val="dk2"/>
                </a:solidFill>
                <a:latin typeface="Playfair Display"/>
                <a:ea typeface="Playfair Display"/>
                <a:cs typeface="Playfair Display"/>
                <a:sym typeface="Playfair Display"/>
              </a:defRPr>
            </a:lvl7pPr>
            <a:lvl8pPr lvl="7" algn="r">
              <a:buNone/>
              <a:defRPr sz="1000">
                <a:solidFill>
                  <a:schemeClr val="dk2"/>
                </a:solidFill>
                <a:latin typeface="Playfair Display"/>
                <a:ea typeface="Playfair Display"/>
                <a:cs typeface="Playfair Display"/>
                <a:sym typeface="Playfair Display"/>
              </a:defRPr>
            </a:lvl8pPr>
            <a:lvl9pPr lvl="8" algn="r">
              <a:buNone/>
              <a:defRPr sz="1000">
                <a:solidFill>
                  <a:schemeClr val="dk2"/>
                </a:solidFill>
                <a:latin typeface="Playfair Display"/>
                <a:ea typeface="Playfair Display"/>
                <a:cs typeface="Playfair Display"/>
                <a:sym typeface="Playfair Displa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drive.google.com/file/d/150Yl-t9Nbvc4VEJcz72FNq8SKPxVDvLJ/view"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16.jpg"/><Relationship Id="rId7" Type="http://schemas.openxmlformats.org/officeDocument/2006/relationships/image" Target="../media/image25.gi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4.gif"/><Relationship Id="rId5" Type="http://schemas.openxmlformats.org/officeDocument/2006/relationships/image" Target="../media/image23.jp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16.jpg"/><Relationship Id="rId7"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3.gif"/><Relationship Id="rId5" Type="http://schemas.openxmlformats.org/officeDocument/2006/relationships/image" Target="../media/image31.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6.jpg"/><Relationship Id="rId5" Type="http://schemas.openxmlformats.org/officeDocument/2006/relationships/image" Target="../media/image45.gif"/><Relationship Id="rId4" Type="http://schemas.openxmlformats.org/officeDocument/2006/relationships/image" Target="../media/image44.jpg"/></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drive.google.com/file/d/172XrAbpDNvvX7CC4UUVQXs18OZd3aZOe/view"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9.gif"/><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1.gif"/><Relationship Id="rId4" Type="http://schemas.openxmlformats.org/officeDocument/2006/relationships/image" Target="../media/image50.gif"/></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53.gif"/><Relationship Id="rId4" Type="http://schemas.openxmlformats.org/officeDocument/2006/relationships/image" Target="../media/image52.gif"/></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7.gif"/><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9.gif"/></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drive.google.com/file/d/1j_quJ77uIXXM2I8TA6JpHef7ECTxplMc/view"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p:nvPr/>
        </p:nvSpPr>
        <p:spPr>
          <a:xfrm>
            <a:off x="4572000" y="93950"/>
            <a:ext cx="4411250" cy="4838175"/>
          </a:xfrm>
          <a:prstGeom prst="flowChartProcess">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p:nvPr/>
        </p:nvSpPr>
        <p:spPr>
          <a:xfrm>
            <a:off x="117425" y="93950"/>
            <a:ext cx="4411250" cy="4838175"/>
          </a:xfrm>
          <a:prstGeom prst="flowChartProcess">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Reopening Northview </a:t>
            </a:r>
            <a:endParaRPr/>
          </a:p>
        </p:txBody>
      </p:sp>
      <p:sp>
        <p:nvSpPr>
          <p:cNvPr id="61" name="Google Shape;61;p13"/>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solidFill>
                  <a:srgbClr val="FFFF00"/>
                </a:solidFill>
              </a:rPr>
              <a:t>Today we will discuss: </a:t>
            </a:r>
            <a:endParaRPr sz="2500" b="1">
              <a:solidFill>
                <a:srgbClr val="FFFF00"/>
              </a:solidFill>
            </a:endParaRPr>
          </a:p>
          <a:p>
            <a:pPr marL="457200" lvl="0" indent="-393700" algn="l" rtl="0">
              <a:spcBef>
                <a:spcPts val="1600"/>
              </a:spcBef>
              <a:spcAft>
                <a:spcPts val="0"/>
              </a:spcAft>
              <a:buClr>
                <a:srgbClr val="FFFF00"/>
              </a:buClr>
              <a:buSzPts val="2600"/>
              <a:buAutoNum type="arabicPeriod"/>
            </a:pPr>
            <a:r>
              <a:rPr lang="en" sz="2600" b="1">
                <a:solidFill>
                  <a:srgbClr val="FFFF00"/>
                </a:solidFill>
              </a:rPr>
              <a:t>Arrival, Breakfast &amp; Dismissal</a:t>
            </a:r>
            <a:endParaRPr sz="2600" b="1">
              <a:solidFill>
                <a:srgbClr val="FFFF00"/>
              </a:solidFill>
            </a:endParaRPr>
          </a:p>
          <a:p>
            <a:pPr marL="457200" lvl="0" indent="-393700" algn="l" rtl="0">
              <a:spcBef>
                <a:spcPts val="0"/>
              </a:spcBef>
              <a:spcAft>
                <a:spcPts val="0"/>
              </a:spcAft>
              <a:buClr>
                <a:srgbClr val="FFFF00"/>
              </a:buClr>
              <a:buSzPts val="2600"/>
              <a:buAutoNum type="arabicPeriod"/>
            </a:pPr>
            <a:r>
              <a:rPr lang="en" sz="2600" b="1">
                <a:solidFill>
                  <a:srgbClr val="FFFF00"/>
                </a:solidFill>
              </a:rPr>
              <a:t>Schedule, Restroom Breaks, Transitions, Walk &amp; Talk</a:t>
            </a:r>
            <a:endParaRPr sz="2600" b="1">
              <a:solidFill>
                <a:srgbClr val="FFFF00"/>
              </a:solidFill>
            </a:endParaRPr>
          </a:p>
          <a:p>
            <a:pPr marL="457200" lvl="0" indent="-393700" algn="l" rtl="0">
              <a:spcBef>
                <a:spcPts val="0"/>
              </a:spcBef>
              <a:spcAft>
                <a:spcPts val="0"/>
              </a:spcAft>
              <a:buClr>
                <a:srgbClr val="FFFF00"/>
              </a:buClr>
              <a:buSzPts val="2600"/>
              <a:buAutoNum type="arabicPeriod"/>
            </a:pPr>
            <a:r>
              <a:rPr lang="en" sz="2600" b="1">
                <a:solidFill>
                  <a:srgbClr val="FFFF00"/>
                </a:solidFill>
              </a:rPr>
              <a:t>Backpacks, Charging Chromebooks, ID’s, Media Center</a:t>
            </a:r>
            <a:endParaRPr sz="2600" b="1">
              <a:solidFill>
                <a:srgbClr val="FFFF00"/>
              </a:solidFill>
            </a:endParaRPr>
          </a:p>
        </p:txBody>
      </p:sp>
      <p:pic>
        <p:nvPicPr>
          <p:cNvPr id="62" name="Google Shape;62;p13"/>
          <p:cNvPicPr preferRelativeResize="0"/>
          <p:nvPr/>
        </p:nvPicPr>
        <p:blipFill>
          <a:blip r:embed="rId3">
            <a:alphaModFix/>
          </a:blip>
          <a:stretch>
            <a:fillRect/>
          </a:stretch>
        </p:blipFill>
        <p:spPr>
          <a:xfrm>
            <a:off x="6639125" y="199625"/>
            <a:ext cx="2057350" cy="1903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made it to the end of the day! Now What??</a:t>
            </a:r>
            <a:endParaRPr/>
          </a:p>
        </p:txBody>
      </p:sp>
      <p:pic>
        <p:nvPicPr>
          <p:cNvPr id="128" name="Google Shape;128;p22"/>
          <p:cNvPicPr preferRelativeResize="0"/>
          <p:nvPr/>
        </p:nvPicPr>
        <p:blipFill>
          <a:blip r:embed="rId3">
            <a:alphaModFix/>
          </a:blip>
          <a:stretch>
            <a:fillRect/>
          </a:stretch>
        </p:blipFill>
        <p:spPr>
          <a:xfrm flipH="1">
            <a:off x="1838725" y="2228500"/>
            <a:ext cx="1112575" cy="1003350"/>
          </a:xfrm>
          <a:prstGeom prst="rect">
            <a:avLst/>
          </a:prstGeom>
          <a:noFill/>
          <a:ln>
            <a:noFill/>
          </a:ln>
        </p:spPr>
      </p:pic>
      <p:sp>
        <p:nvSpPr>
          <p:cNvPr id="129" name="Google Shape;129;p22"/>
          <p:cNvSpPr txBox="1">
            <a:spLocks noGrp="1"/>
          </p:cNvSpPr>
          <p:nvPr>
            <p:ph type="body" idx="1"/>
          </p:nvPr>
        </p:nvSpPr>
        <p:spPr>
          <a:xfrm>
            <a:off x="311700" y="132917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Option </a:t>
            </a:r>
            <a:r>
              <a:rPr lang="en" sz="3200" b="1">
                <a:latin typeface="Luckiest Guy"/>
                <a:ea typeface="Luckiest Guy"/>
                <a:cs typeface="Luckiest Guy"/>
                <a:sym typeface="Luckiest Guy"/>
              </a:rPr>
              <a:t>2 </a:t>
            </a:r>
            <a:r>
              <a:rPr lang="en" sz="2000"/>
              <a:t>:</a:t>
            </a:r>
            <a:endParaRPr sz="2000"/>
          </a:p>
          <a:p>
            <a:pPr marL="457200" lvl="0" indent="-355600" algn="l" rtl="0">
              <a:lnSpc>
                <a:spcPct val="150000"/>
              </a:lnSpc>
              <a:spcBef>
                <a:spcPts val="1600"/>
              </a:spcBef>
              <a:spcAft>
                <a:spcPts val="0"/>
              </a:spcAft>
              <a:buSzPts val="2000"/>
              <a:buAutoNum type="arabicPeriod"/>
            </a:pPr>
            <a:r>
              <a:rPr lang="en" sz="2000" b="1"/>
              <a:t>Going home on a bus?</a:t>
            </a:r>
            <a:endParaRPr sz="2000" b="1"/>
          </a:p>
          <a:p>
            <a:pPr marL="914400" lvl="1" indent="-355600" algn="l" rtl="0">
              <a:lnSpc>
                <a:spcPct val="150000"/>
              </a:lnSpc>
              <a:spcBef>
                <a:spcPts val="0"/>
              </a:spcBef>
              <a:spcAft>
                <a:spcPts val="0"/>
              </a:spcAft>
              <a:buSzPts val="2000"/>
              <a:buAutoNum type="alphaLcPeriod"/>
            </a:pPr>
            <a:r>
              <a:rPr lang="en" sz="2000" b="1"/>
              <a:t>Go to  SAME  door that you entered NV in the morning.</a:t>
            </a:r>
            <a:endParaRPr sz="2000" b="1"/>
          </a:p>
          <a:p>
            <a:pPr marL="914400" lvl="1" indent="-355600" algn="l" rtl="0">
              <a:lnSpc>
                <a:spcPct val="150000"/>
              </a:lnSpc>
              <a:spcBef>
                <a:spcPts val="0"/>
              </a:spcBef>
              <a:spcAft>
                <a:spcPts val="0"/>
              </a:spcAft>
              <a:buSzPts val="2000"/>
              <a:buAutoNum type="alphaLcPeriod"/>
            </a:pPr>
            <a:r>
              <a:rPr lang="en" sz="2000" b="1"/>
              <a:t>Only 6th graders may use Door 24</a:t>
            </a:r>
            <a:endParaRPr sz="2000" b="1"/>
          </a:p>
          <a:p>
            <a:pPr marL="0" lvl="0" indent="0" algn="l" rtl="0">
              <a:lnSpc>
                <a:spcPct val="150000"/>
              </a:lnSpc>
              <a:spcBef>
                <a:spcPts val="1600"/>
              </a:spcBef>
              <a:spcAft>
                <a:spcPts val="0"/>
              </a:spcAft>
              <a:buNone/>
            </a:pPr>
            <a:endParaRPr sz="2000" b="1"/>
          </a:p>
          <a:p>
            <a:pPr marL="914400" lvl="0" indent="0" algn="l" rtl="0">
              <a:lnSpc>
                <a:spcPct val="150000"/>
              </a:lnSpc>
              <a:spcBef>
                <a:spcPts val="1600"/>
              </a:spcBef>
              <a:spcAft>
                <a:spcPts val="1600"/>
              </a:spcAft>
              <a:buNone/>
            </a:pP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made it to the end of the day! Now What??</a:t>
            </a:r>
            <a:endParaRPr/>
          </a:p>
        </p:txBody>
      </p:sp>
      <p:sp>
        <p:nvSpPr>
          <p:cNvPr id="135" name="Google Shape;135;p23"/>
          <p:cNvSpPr txBox="1">
            <a:spLocks noGrp="1"/>
          </p:cNvSpPr>
          <p:nvPr>
            <p:ph type="body" idx="1"/>
          </p:nvPr>
        </p:nvSpPr>
        <p:spPr>
          <a:xfrm>
            <a:off x="311700" y="101772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Option </a:t>
            </a:r>
            <a:r>
              <a:rPr lang="en" sz="3200" b="1">
                <a:latin typeface="Luckiest Guy"/>
                <a:ea typeface="Luckiest Guy"/>
                <a:cs typeface="Luckiest Guy"/>
                <a:sym typeface="Luckiest Guy"/>
              </a:rPr>
              <a:t>3 </a:t>
            </a:r>
            <a:r>
              <a:rPr lang="en" sz="2000"/>
              <a:t>:</a:t>
            </a:r>
            <a:endParaRPr sz="2000"/>
          </a:p>
          <a:p>
            <a:pPr marL="457200" lvl="0" indent="-355600" algn="l" rtl="0">
              <a:lnSpc>
                <a:spcPct val="150000"/>
              </a:lnSpc>
              <a:spcBef>
                <a:spcPts val="1600"/>
              </a:spcBef>
              <a:spcAft>
                <a:spcPts val="0"/>
              </a:spcAft>
              <a:buSzPts val="2000"/>
              <a:buAutoNum type="arabicPeriod"/>
            </a:pPr>
            <a:r>
              <a:rPr lang="en" sz="2000" b="1"/>
              <a:t>Going to practice?</a:t>
            </a:r>
            <a:r>
              <a:rPr lang="en" sz="2000"/>
              <a:t> </a:t>
            </a:r>
            <a:endParaRPr sz="2000"/>
          </a:p>
          <a:p>
            <a:pPr marL="914400" lvl="1" indent="-355600" algn="l" rtl="0">
              <a:lnSpc>
                <a:spcPct val="150000"/>
              </a:lnSpc>
              <a:spcBef>
                <a:spcPts val="0"/>
              </a:spcBef>
              <a:spcAft>
                <a:spcPts val="0"/>
              </a:spcAft>
              <a:buSzPts val="2000"/>
              <a:buAutoNum type="alphaLcPeriod"/>
            </a:pPr>
            <a:r>
              <a:rPr lang="en" sz="2000" b="1"/>
              <a:t>You will go straight to the large gym and have a seat in the bleachers practicing social distancing. Masks up!</a:t>
            </a:r>
            <a:endParaRPr sz="2000" b="1"/>
          </a:p>
          <a:p>
            <a:pPr marL="914400" lvl="1" indent="-355600" algn="l" rtl="0">
              <a:lnSpc>
                <a:spcPct val="150000"/>
              </a:lnSpc>
              <a:spcBef>
                <a:spcPts val="0"/>
              </a:spcBef>
              <a:spcAft>
                <a:spcPts val="0"/>
              </a:spcAft>
              <a:buSzPts val="2000"/>
              <a:buAutoNum type="alphaLcPeriod"/>
            </a:pPr>
            <a:r>
              <a:rPr lang="en" sz="2000" b="1"/>
              <a:t>Your coach will meet you there. </a:t>
            </a:r>
            <a:endParaRPr sz="2000" b="1"/>
          </a:p>
        </p:txBody>
      </p:sp>
      <p:pic>
        <p:nvPicPr>
          <p:cNvPr id="136" name="Google Shape;136;p23"/>
          <p:cNvPicPr preferRelativeResize="0"/>
          <p:nvPr/>
        </p:nvPicPr>
        <p:blipFill>
          <a:blip r:embed="rId3">
            <a:alphaModFix/>
          </a:blip>
          <a:stretch>
            <a:fillRect/>
          </a:stretch>
        </p:blipFill>
        <p:spPr>
          <a:xfrm>
            <a:off x="6183950" y="3155950"/>
            <a:ext cx="2787950" cy="18595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311700" y="233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CELL PHONE POLICY</a:t>
            </a:r>
            <a:endParaRPr/>
          </a:p>
        </p:txBody>
      </p:sp>
      <p:sp>
        <p:nvSpPr>
          <p:cNvPr id="142" name="Google Shape;142;p24"/>
          <p:cNvSpPr txBox="1">
            <a:spLocks noGrp="1"/>
          </p:cNvSpPr>
          <p:nvPr>
            <p:ph type="body" idx="1"/>
          </p:nvPr>
        </p:nvSpPr>
        <p:spPr>
          <a:xfrm>
            <a:off x="5903925" y="0"/>
            <a:ext cx="3179100" cy="494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FF0000"/>
                </a:solidFill>
              </a:rPr>
              <a:t>Safe </a:t>
            </a:r>
            <a:r>
              <a:rPr lang="en" sz="1600">
                <a:solidFill>
                  <a:srgbClr val="000000"/>
                </a:solidFill>
              </a:rPr>
              <a:t>: Phones are to be kept inside your backpack which will be with you during the day. NV is not responsible for lost or stolen cell ph0nes. </a:t>
            </a:r>
            <a:endParaRPr sz="1600">
              <a:solidFill>
                <a:srgbClr val="000000"/>
              </a:solidFill>
            </a:endParaRPr>
          </a:p>
          <a:p>
            <a:pPr marL="0" lvl="0" indent="0" algn="l" rtl="0">
              <a:spcBef>
                <a:spcPts val="1600"/>
              </a:spcBef>
              <a:spcAft>
                <a:spcPts val="0"/>
              </a:spcAft>
              <a:buNone/>
            </a:pPr>
            <a:r>
              <a:rPr lang="en" sz="1600" b="1">
                <a:solidFill>
                  <a:srgbClr val="FF0000"/>
                </a:solidFill>
              </a:rPr>
              <a:t>Respectful </a:t>
            </a:r>
            <a:r>
              <a:rPr lang="en" sz="1600"/>
              <a:t>: Phones must be turned OFF during the day.</a:t>
            </a:r>
            <a:endParaRPr sz="1600"/>
          </a:p>
          <a:p>
            <a:pPr marL="0" lvl="0" indent="0" algn="l" rtl="0">
              <a:spcBef>
                <a:spcPts val="1600"/>
              </a:spcBef>
              <a:spcAft>
                <a:spcPts val="0"/>
              </a:spcAft>
              <a:buNone/>
            </a:pPr>
            <a:r>
              <a:rPr lang="en" sz="1600" b="1">
                <a:solidFill>
                  <a:srgbClr val="FF0000"/>
                </a:solidFill>
              </a:rPr>
              <a:t>Responsible</a:t>
            </a:r>
            <a:r>
              <a:rPr lang="en" sz="1600"/>
              <a:t> : Phones are stored inside your backpack.</a:t>
            </a:r>
            <a:endParaRPr sz="1600"/>
          </a:p>
          <a:p>
            <a:pPr marL="0" lvl="0" indent="0" algn="l" rtl="0">
              <a:spcBef>
                <a:spcPts val="1600"/>
              </a:spcBef>
              <a:spcAft>
                <a:spcPts val="1600"/>
              </a:spcAft>
              <a:buNone/>
            </a:pPr>
            <a:r>
              <a:rPr lang="en" sz="1600"/>
              <a:t>If your phone is taken, your parent must come to school and pick it up. Parents can choose to leave it at school for a week and then admin will return it to the student,</a:t>
            </a:r>
            <a:endParaRPr sz="1600"/>
          </a:p>
        </p:txBody>
      </p:sp>
      <p:pic>
        <p:nvPicPr>
          <p:cNvPr id="143" name="Google Shape;143;p24"/>
          <p:cNvPicPr preferRelativeResize="0"/>
          <p:nvPr/>
        </p:nvPicPr>
        <p:blipFill>
          <a:blip r:embed="rId3">
            <a:alphaModFix/>
          </a:blip>
          <a:stretch>
            <a:fillRect/>
          </a:stretch>
        </p:blipFill>
        <p:spPr>
          <a:xfrm>
            <a:off x="3105050" y="1552553"/>
            <a:ext cx="3521800" cy="3521800"/>
          </a:xfrm>
          <a:prstGeom prst="rect">
            <a:avLst/>
          </a:prstGeom>
          <a:noFill/>
          <a:ln>
            <a:noFill/>
          </a:ln>
        </p:spPr>
      </p:pic>
      <p:pic>
        <p:nvPicPr>
          <p:cNvPr id="144" name="Google Shape;144;p24"/>
          <p:cNvPicPr preferRelativeResize="0"/>
          <p:nvPr/>
        </p:nvPicPr>
        <p:blipFill>
          <a:blip r:embed="rId4">
            <a:alphaModFix/>
          </a:blip>
          <a:stretch>
            <a:fillRect/>
          </a:stretch>
        </p:blipFill>
        <p:spPr>
          <a:xfrm>
            <a:off x="152126" y="2003825"/>
            <a:ext cx="3349200" cy="2703775"/>
          </a:xfrm>
          <a:prstGeom prst="rect">
            <a:avLst/>
          </a:prstGeom>
          <a:noFill/>
          <a:ln>
            <a:noFill/>
          </a:ln>
        </p:spPr>
      </p:pic>
      <p:sp>
        <p:nvSpPr>
          <p:cNvPr id="145" name="Google Shape;145;p24"/>
          <p:cNvSpPr txBox="1"/>
          <p:nvPr/>
        </p:nvSpPr>
        <p:spPr>
          <a:xfrm>
            <a:off x="3743050" y="806500"/>
            <a:ext cx="2883900" cy="458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500">
                <a:solidFill>
                  <a:srgbClr val="FF0000"/>
                </a:solidFill>
                <a:latin typeface="Oswald"/>
                <a:ea typeface="Oswald"/>
                <a:cs typeface="Oswald"/>
                <a:sym typeface="Oswald"/>
              </a:rPr>
              <a:t>X</a:t>
            </a:r>
            <a:endParaRPr sz="32500">
              <a:solidFill>
                <a:srgbClr val="FF0000"/>
              </a:solidFill>
            </a:endParaRPr>
          </a:p>
        </p:txBody>
      </p:sp>
      <p:sp>
        <p:nvSpPr>
          <p:cNvPr id="146" name="Google Shape;146;p24"/>
          <p:cNvSpPr txBox="1"/>
          <p:nvPr/>
        </p:nvSpPr>
        <p:spPr>
          <a:xfrm>
            <a:off x="311700" y="806500"/>
            <a:ext cx="54558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a:solidFill>
                  <a:schemeClr val="dk2"/>
                </a:solidFill>
                <a:latin typeface="Playfair Display"/>
                <a:ea typeface="Playfair Display"/>
                <a:cs typeface="Playfair Display"/>
                <a:sym typeface="Playfair Display"/>
              </a:rPr>
              <a:t>Northview practices </a:t>
            </a:r>
            <a:r>
              <a:rPr lang="en" sz="1600" b="1">
                <a:solidFill>
                  <a:srgbClr val="FF0000"/>
                </a:solidFill>
                <a:latin typeface="Playfair Display"/>
                <a:ea typeface="Playfair Display"/>
                <a:cs typeface="Playfair Display"/>
                <a:sym typeface="Playfair Display"/>
              </a:rPr>
              <a:t>“See it. Hear it. Take it.”</a:t>
            </a:r>
            <a:r>
              <a:rPr lang="en" sz="1600">
                <a:solidFill>
                  <a:schemeClr val="dk2"/>
                </a:solidFill>
                <a:latin typeface="Playfair Display"/>
                <a:ea typeface="Playfair Display"/>
                <a:cs typeface="Playfair Display"/>
                <a:sym typeface="Playfair Display"/>
              </a:rPr>
              <a:t> when it comes to cell phones during school hours.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Put It All Together</a:t>
            </a:r>
            <a:endParaRPr/>
          </a:p>
        </p:txBody>
      </p:sp>
      <p:sp>
        <p:nvSpPr>
          <p:cNvPr id="152" name="Google Shape;152;p25"/>
          <p:cNvSpPr txBox="1">
            <a:spLocks noGrp="1"/>
          </p:cNvSpPr>
          <p:nvPr>
            <p:ph type="body" idx="1"/>
          </p:nvPr>
        </p:nvSpPr>
        <p:spPr>
          <a:xfrm>
            <a:off x="137475" y="1562825"/>
            <a:ext cx="8520600" cy="3485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eriod"/>
            </a:pPr>
            <a:r>
              <a:rPr lang="en" sz="2100"/>
              <a:t>AJ rode the bus to school and has basketball practice after school. At the end of the day, AJ should</a:t>
            </a:r>
            <a:endParaRPr sz="2100"/>
          </a:p>
          <a:p>
            <a:pPr marL="914400" lvl="1" indent="-361950" algn="l" rtl="0">
              <a:spcBef>
                <a:spcPts val="0"/>
              </a:spcBef>
              <a:spcAft>
                <a:spcPts val="0"/>
              </a:spcAft>
              <a:buSzPts val="2100"/>
              <a:buAutoNum type="alphaLcPeriod"/>
            </a:pPr>
            <a:r>
              <a:rPr lang="en" sz="2100"/>
              <a:t>Walk from science class to Door 5 with his girlfriend and then meet up with the guys in the gym.</a:t>
            </a:r>
            <a:endParaRPr sz="2100"/>
          </a:p>
          <a:p>
            <a:pPr marL="914400" lvl="1" indent="-361950" algn="l" rtl="0">
              <a:spcBef>
                <a:spcPts val="0"/>
              </a:spcBef>
              <a:spcAft>
                <a:spcPts val="0"/>
              </a:spcAft>
              <a:buSzPts val="2100"/>
              <a:buAutoNum type="alphaLcPeriod"/>
            </a:pPr>
            <a:r>
              <a:rPr lang="en" sz="2100"/>
              <a:t>Walk from science class to the gym and shoot hoops until Coach Warren gets to the gym.</a:t>
            </a:r>
            <a:endParaRPr sz="2100"/>
          </a:p>
          <a:p>
            <a:pPr marL="914400" lvl="1" indent="-361950" algn="l" rtl="0">
              <a:spcBef>
                <a:spcPts val="0"/>
              </a:spcBef>
              <a:spcAft>
                <a:spcPts val="0"/>
              </a:spcAft>
              <a:buSzPts val="2100"/>
              <a:buAutoNum type="alphaLcPeriod"/>
            </a:pPr>
            <a:r>
              <a:rPr lang="en" sz="2100"/>
              <a:t>Walk from science class to the gym. Find a seat on the bleachers that is socially distant from his teammates and wait for Coach Warren to arrive. </a:t>
            </a:r>
            <a:endParaRPr sz="2100"/>
          </a:p>
        </p:txBody>
      </p:sp>
      <p:pic>
        <p:nvPicPr>
          <p:cNvPr id="153" name="Google Shape;153;p25"/>
          <p:cNvPicPr preferRelativeResize="0"/>
          <p:nvPr/>
        </p:nvPicPr>
        <p:blipFill>
          <a:blip r:embed="rId3">
            <a:alphaModFix/>
          </a:blip>
          <a:stretch>
            <a:fillRect/>
          </a:stretch>
        </p:blipFill>
        <p:spPr>
          <a:xfrm>
            <a:off x="7206075" y="0"/>
            <a:ext cx="1213200" cy="1657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Put It All Together</a:t>
            </a:r>
            <a:endParaRPr/>
          </a:p>
        </p:txBody>
      </p:sp>
      <p:sp>
        <p:nvSpPr>
          <p:cNvPr id="159" name="Google Shape;159;p26"/>
          <p:cNvSpPr txBox="1">
            <a:spLocks noGrp="1"/>
          </p:cNvSpPr>
          <p:nvPr>
            <p:ph type="body" idx="1"/>
          </p:nvPr>
        </p:nvSpPr>
        <p:spPr>
          <a:xfrm>
            <a:off x="114550" y="1992925"/>
            <a:ext cx="8604900" cy="3972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AutoNum type="arabicPeriod"/>
            </a:pPr>
            <a:r>
              <a:rPr lang="en" sz="2100"/>
              <a:t>Celia has her cell phone in her backpack. She decides to take it out at lunch and her friends do a Tic Tok at lunch. Mr. Ramirez tells Celia </a:t>
            </a:r>
            <a:endParaRPr sz="2100"/>
          </a:p>
          <a:p>
            <a:pPr marL="914400" lvl="1" indent="-361950" algn="l" rtl="0">
              <a:spcBef>
                <a:spcPts val="0"/>
              </a:spcBef>
              <a:spcAft>
                <a:spcPts val="0"/>
              </a:spcAft>
              <a:buSzPts val="2100"/>
              <a:buAutoNum type="alphaLcPeriod"/>
            </a:pPr>
            <a:r>
              <a:rPr lang="en" sz="2100"/>
              <a:t>That he is a better at Tic Tok than her and her friends.</a:t>
            </a:r>
            <a:endParaRPr sz="2100"/>
          </a:p>
          <a:p>
            <a:pPr marL="914400" lvl="1" indent="-361950" algn="l" rtl="0">
              <a:spcBef>
                <a:spcPts val="0"/>
              </a:spcBef>
              <a:spcAft>
                <a:spcPts val="0"/>
              </a:spcAft>
              <a:buSzPts val="2100"/>
              <a:buAutoNum type="alphaLcPeriod"/>
            </a:pPr>
            <a:r>
              <a:rPr lang="en" sz="2100"/>
              <a:t>That she needs to hand him the phone and her parents can pick it up after school.</a:t>
            </a:r>
            <a:endParaRPr sz="2100"/>
          </a:p>
          <a:p>
            <a:pPr marL="914400" lvl="1" indent="-361950" algn="l" rtl="0">
              <a:spcBef>
                <a:spcPts val="0"/>
              </a:spcBef>
              <a:spcAft>
                <a:spcPts val="0"/>
              </a:spcAft>
              <a:buSzPts val="2100"/>
              <a:buAutoNum type="alphaLcPeriod"/>
            </a:pPr>
            <a:r>
              <a:rPr lang="en" sz="2100"/>
              <a:t>To put her phone in her locker.  </a:t>
            </a:r>
            <a:endParaRPr sz="2100"/>
          </a:p>
        </p:txBody>
      </p:sp>
      <p:pic>
        <p:nvPicPr>
          <p:cNvPr id="160" name="Google Shape;160;p26"/>
          <p:cNvPicPr preferRelativeResize="0"/>
          <p:nvPr/>
        </p:nvPicPr>
        <p:blipFill>
          <a:blip r:embed="rId3">
            <a:alphaModFix/>
          </a:blip>
          <a:stretch>
            <a:fillRect/>
          </a:stretch>
        </p:blipFill>
        <p:spPr>
          <a:xfrm>
            <a:off x="6780550" y="80300"/>
            <a:ext cx="1615775" cy="2207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11700" y="803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Put It All Together</a:t>
            </a:r>
            <a:endParaRPr/>
          </a:p>
        </p:txBody>
      </p:sp>
      <p:sp>
        <p:nvSpPr>
          <p:cNvPr id="166" name="Google Shape;166;p27"/>
          <p:cNvSpPr txBox="1">
            <a:spLocks noGrp="1"/>
          </p:cNvSpPr>
          <p:nvPr>
            <p:ph type="body" idx="1"/>
          </p:nvPr>
        </p:nvSpPr>
        <p:spPr>
          <a:xfrm>
            <a:off x="22950" y="653000"/>
            <a:ext cx="9098100" cy="44904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SzPts val="1900"/>
              <a:buAutoNum type="arabicPeriod"/>
            </a:pPr>
            <a:r>
              <a:rPr lang="en" sz="2000"/>
              <a:t>Jack is a car rider and grandpa is picking him today. When car riders are picked up, Jack should</a:t>
            </a:r>
            <a:endParaRPr sz="2000"/>
          </a:p>
          <a:p>
            <a:pPr marL="914400" lvl="1" indent="-349250" algn="l" rtl="0">
              <a:spcBef>
                <a:spcPts val="0"/>
              </a:spcBef>
              <a:spcAft>
                <a:spcPts val="0"/>
              </a:spcAft>
              <a:buSzPts val="1900"/>
              <a:buAutoNum type="alphaLcPeriod"/>
            </a:pPr>
            <a:r>
              <a:rPr lang="en" sz="1900"/>
              <a:t>Walk to the auditorium. Enter the auditorium and look for his name on the projector. If it is there, leave thru Door 6. If his name isn’t listed, Jack should sit and wait until he sees his name and then leave thru Door 6.  </a:t>
            </a:r>
            <a:endParaRPr sz="1900"/>
          </a:p>
          <a:p>
            <a:pPr marL="914400" lvl="0" indent="0" algn="l" rtl="0">
              <a:spcBef>
                <a:spcPts val="1600"/>
              </a:spcBef>
              <a:spcAft>
                <a:spcPts val="0"/>
              </a:spcAft>
              <a:buNone/>
            </a:pPr>
            <a:endParaRPr sz="800"/>
          </a:p>
          <a:p>
            <a:pPr marL="914400" lvl="1" indent="-349250" algn="l" rtl="0">
              <a:spcBef>
                <a:spcPts val="1600"/>
              </a:spcBef>
              <a:spcAft>
                <a:spcPts val="0"/>
              </a:spcAft>
              <a:buSzPts val="1900"/>
              <a:buAutoNum type="alphaLcPeriod"/>
            </a:pPr>
            <a:r>
              <a:rPr lang="en" sz="1900"/>
              <a:t>Exit Door 5 and walk down the car line to see if Grandpa Joe is waiting on him. If Grandpa Joe isn’t there, then Jack should sit on the curb and wait. </a:t>
            </a:r>
            <a:endParaRPr sz="1900"/>
          </a:p>
          <a:p>
            <a:pPr marL="914400" lvl="0" indent="0" algn="l" rtl="0">
              <a:spcBef>
                <a:spcPts val="1600"/>
              </a:spcBef>
              <a:spcAft>
                <a:spcPts val="0"/>
              </a:spcAft>
              <a:buNone/>
            </a:pPr>
            <a:endParaRPr sz="800"/>
          </a:p>
          <a:p>
            <a:pPr marL="914400" lvl="1" indent="-361950" algn="l" rtl="0">
              <a:spcBef>
                <a:spcPts val="1600"/>
              </a:spcBef>
              <a:spcAft>
                <a:spcPts val="0"/>
              </a:spcAft>
              <a:buSzPts val="2100"/>
              <a:buAutoNum type="alphaLcPeriod"/>
            </a:pPr>
            <a:r>
              <a:rPr lang="en" sz="1900"/>
              <a:t>Walk with his friends to Door 1 and then to their bus. Jack then leaves and heads to the Auditorium and waits for Ms. Paul to tell him that Grandpa Joe is here. </a:t>
            </a:r>
            <a:r>
              <a:rPr lang="en" sz="2000"/>
              <a:t> </a:t>
            </a:r>
            <a:endParaRPr sz="2000"/>
          </a:p>
        </p:txBody>
      </p:sp>
      <p:pic>
        <p:nvPicPr>
          <p:cNvPr id="167" name="Google Shape;167;p27"/>
          <p:cNvPicPr preferRelativeResize="0"/>
          <p:nvPr/>
        </p:nvPicPr>
        <p:blipFill>
          <a:blip r:embed="rId3">
            <a:alphaModFix/>
          </a:blip>
          <a:stretch>
            <a:fillRect/>
          </a:stretch>
        </p:blipFill>
        <p:spPr>
          <a:xfrm>
            <a:off x="7506100" y="80300"/>
            <a:ext cx="890225" cy="1216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graphicFrame>
        <p:nvGraphicFramePr>
          <p:cNvPr id="173" name="Google Shape;173;p28"/>
          <p:cNvGraphicFramePr/>
          <p:nvPr/>
        </p:nvGraphicFramePr>
        <p:xfrm>
          <a:off x="234875" y="1474200"/>
          <a:ext cx="3000000" cy="3000000"/>
        </p:xfrm>
        <a:graphic>
          <a:graphicData uri="http://schemas.openxmlformats.org/drawingml/2006/table">
            <a:tbl>
              <a:tblPr>
                <a:noFill/>
                <a:tableStyleId>{A88E40C9-AC8D-405E-8E53-3B719729BB5A}</a:tableStyleId>
              </a:tblPr>
              <a:tblGrid>
                <a:gridCol w="1734850">
                  <a:extLst>
                    <a:ext uri="{9D8B030D-6E8A-4147-A177-3AD203B41FA5}">
                      <a16:colId xmlns:a16="http://schemas.microsoft.com/office/drawing/2014/main" val="20000"/>
                    </a:ext>
                  </a:extLst>
                </a:gridCol>
                <a:gridCol w="1734850">
                  <a:extLst>
                    <a:ext uri="{9D8B030D-6E8A-4147-A177-3AD203B41FA5}">
                      <a16:colId xmlns:a16="http://schemas.microsoft.com/office/drawing/2014/main" val="20001"/>
                    </a:ext>
                  </a:extLst>
                </a:gridCol>
                <a:gridCol w="1734850">
                  <a:extLst>
                    <a:ext uri="{9D8B030D-6E8A-4147-A177-3AD203B41FA5}">
                      <a16:colId xmlns:a16="http://schemas.microsoft.com/office/drawing/2014/main" val="20002"/>
                    </a:ext>
                  </a:extLst>
                </a:gridCol>
                <a:gridCol w="1734850">
                  <a:extLst>
                    <a:ext uri="{9D8B030D-6E8A-4147-A177-3AD203B41FA5}">
                      <a16:colId xmlns:a16="http://schemas.microsoft.com/office/drawing/2014/main" val="20003"/>
                    </a:ext>
                  </a:extLst>
                </a:gridCol>
                <a:gridCol w="1734850">
                  <a:extLst>
                    <a:ext uri="{9D8B030D-6E8A-4147-A177-3AD203B41FA5}">
                      <a16:colId xmlns:a16="http://schemas.microsoft.com/office/drawing/2014/main" val="20004"/>
                    </a:ext>
                  </a:extLst>
                </a:gridCol>
              </a:tblGrid>
              <a:tr h="508000">
                <a:tc>
                  <a:txBody>
                    <a:bodyPr/>
                    <a:lstStyle/>
                    <a:p>
                      <a:pPr marL="0" lvl="0" indent="0" algn="ctr" rtl="0">
                        <a:spcBef>
                          <a:spcPts val="0"/>
                        </a:spcBef>
                        <a:spcAft>
                          <a:spcPts val="0"/>
                        </a:spcAft>
                        <a:buNone/>
                      </a:pPr>
                      <a:r>
                        <a:rPr lang="en" sz="1800">
                          <a:latin typeface="Chelsea Market"/>
                          <a:ea typeface="Chelsea Market"/>
                          <a:cs typeface="Chelsea Market"/>
                          <a:sym typeface="Chelsea Market"/>
                        </a:rPr>
                        <a:t>Monday</a:t>
                      </a:r>
                      <a:endParaRPr sz="1800">
                        <a:latin typeface="Chelsea Market"/>
                        <a:ea typeface="Chelsea Market"/>
                        <a:cs typeface="Chelsea Market"/>
                        <a:sym typeface="Chelsea Market"/>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800">
                          <a:latin typeface="Chelsea Market"/>
                          <a:ea typeface="Chelsea Market"/>
                          <a:cs typeface="Chelsea Market"/>
                          <a:sym typeface="Chelsea Market"/>
                        </a:rPr>
                        <a:t>Tuesday</a:t>
                      </a:r>
                      <a:endParaRPr sz="1800">
                        <a:latin typeface="Chelsea Market"/>
                        <a:ea typeface="Chelsea Market"/>
                        <a:cs typeface="Chelsea Market"/>
                        <a:sym typeface="Chelsea Market"/>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800">
                          <a:latin typeface="Chelsea Market"/>
                          <a:ea typeface="Chelsea Market"/>
                          <a:cs typeface="Chelsea Market"/>
                          <a:sym typeface="Chelsea Market"/>
                        </a:rPr>
                        <a:t>Wednesday</a:t>
                      </a:r>
                      <a:endParaRPr sz="1800">
                        <a:latin typeface="Chelsea Market"/>
                        <a:ea typeface="Chelsea Market"/>
                        <a:cs typeface="Chelsea Market"/>
                        <a:sym typeface="Chelsea Market"/>
                      </a:endParaRPr>
                    </a:p>
                  </a:txBody>
                  <a:tcPr marL="91425" marR="91425" marT="91425" marB="91425">
                    <a:solidFill>
                      <a:srgbClr val="D9D9D9"/>
                    </a:solidFill>
                  </a:tcPr>
                </a:tc>
                <a:tc>
                  <a:txBody>
                    <a:bodyPr/>
                    <a:lstStyle/>
                    <a:p>
                      <a:pPr marL="0" lvl="0" indent="0" algn="ctr" rtl="0">
                        <a:spcBef>
                          <a:spcPts val="0"/>
                        </a:spcBef>
                        <a:spcAft>
                          <a:spcPts val="0"/>
                        </a:spcAft>
                        <a:buNone/>
                      </a:pPr>
                      <a:r>
                        <a:rPr lang="en" sz="1800">
                          <a:latin typeface="Chelsea Market"/>
                          <a:ea typeface="Chelsea Market"/>
                          <a:cs typeface="Chelsea Market"/>
                          <a:sym typeface="Chelsea Market"/>
                        </a:rPr>
                        <a:t>Thursday </a:t>
                      </a:r>
                      <a:endParaRPr sz="1800">
                        <a:latin typeface="Chelsea Market"/>
                        <a:ea typeface="Chelsea Market"/>
                        <a:cs typeface="Chelsea Market"/>
                        <a:sym typeface="Chelsea Market"/>
                      </a:endParaRPr>
                    </a:p>
                  </a:txBody>
                  <a:tcPr marL="91425" marR="91425" marT="91425" marB="91425">
                    <a:lnB w="9525" cap="flat" cmpd="sng">
                      <a:solidFill>
                        <a:srgbClr val="9E9E9E"/>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800">
                          <a:latin typeface="Chelsea Market"/>
                          <a:ea typeface="Chelsea Market"/>
                          <a:cs typeface="Chelsea Market"/>
                          <a:sym typeface="Chelsea Market"/>
                        </a:rPr>
                        <a:t>Friday</a:t>
                      </a:r>
                      <a:endParaRPr sz="1800">
                        <a:latin typeface="Chelsea Market"/>
                        <a:ea typeface="Chelsea Market"/>
                        <a:cs typeface="Chelsea Market"/>
                        <a:sym typeface="Chelsea Market"/>
                      </a:endParaRPr>
                    </a:p>
                  </a:txBody>
                  <a:tcPr marL="91425" marR="91425" marT="91425" marB="91425">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940950">
                <a:tc>
                  <a:txBody>
                    <a:bodyPr/>
                    <a:lstStyle/>
                    <a:p>
                      <a:pPr marL="0" lvl="0" indent="0" algn="ctr" rtl="0">
                        <a:spcBef>
                          <a:spcPts val="0"/>
                        </a:spcBef>
                        <a:spcAft>
                          <a:spcPts val="0"/>
                        </a:spcAft>
                        <a:buNone/>
                      </a:pPr>
                      <a:r>
                        <a:rPr lang="en"/>
                        <a:t>*Asynchronous: Visit all 1-8 canvas pages and complete the given work </a:t>
                      </a:r>
                      <a:endParaRPr/>
                    </a:p>
                  </a:txBody>
                  <a:tcPr marL="91425" marR="91425" marT="91425" marB="91425">
                    <a:solidFill>
                      <a:srgbClr val="FFFFFF"/>
                    </a:solidFill>
                  </a:tcPr>
                </a:tc>
                <a:tc>
                  <a:txBody>
                    <a:bodyPr/>
                    <a:lstStyle/>
                    <a:p>
                      <a:pPr marL="0" lvl="0" indent="0" algn="ctr" rtl="0">
                        <a:spcBef>
                          <a:spcPts val="0"/>
                        </a:spcBef>
                        <a:spcAft>
                          <a:spcPts val="0"/>
                        </a:spcAft>
                        <a:buNone/>
                      </a:pPr>
                      <a:r>
                        <a:rPr lang="en"/>
                        <a:t>Periods 1 - 4 </a:t>
                      </a:r>
                      <a:endParaRPr/>
                    </a:p>
                    <a:p>
                      <a:pPr marL="0" lvl="0" indent="0" algn="ctr" rtl="0">
                        <a:spcBef>
                          <a:spcPts val="0"/>
                        </a:spcBef>
                        <a:spcAft>
                          <a:spcPts val="0"/>
                        </a:spcAft>
                        <a:buNone/>
                      </a:pPr>
                      <a:r>
                        <a:rPr lang="en"/>
                        <a:t>(Red Day) </a:t>
                      </a:r>
                      <a:endParaRPr/>
                    </a:p>
                  </a:txBody>
                  <a:tcPr marL="91425" marR="91425" marT="91425" marB="91425">
                    <a:solidFill>
                      <a:srgbClr val="FFFFFF"/>
                    </a:solidFill>
                  </a:tcPr>
                </a:tc>
                <a:tc>
                  <a:txBody>
                    <a:bodyPr/>
                    <a:lstStyle/>
                    <a:p>
                      <a:pPr marL="0" lvl="0" indent="0" algn="ctr" rtl="0">
                        <a:spcBef>
                          <a:spcPts val="0"/>
                        </a:spcBef>
                        <a:spcAft>
                          <a:spcPts val="0"/>
                        </a:spcAft>
                        <a:buNone/>
                      </a:pPr>
                      <a:r>
                        <a:rPr lang="en"/>
                        <a:t>Periods 5 - 8</a:t>
                      </a:r>
                      <a:br>
                        <a:rPr lang="en"/>
                      </a:br>
                      <a:r>
                        <a:rPr lang="en"/>
                        <a:t>(Red Day) </a:t>
                      </a:r>
                      <a:endParaRPr/>
                    </a:p>
                  </a:txBody>
                  <a:tcPr marL="91425" marR="91425" marT="91425" marB="91425">
                    <a:lnR w="9525" cap="flat" cmpd="sng">
                      <a:solidFill>
                        <a:srgbClr val="9E9E9E"/>
                      </a:solidFill>
                      <a:prstDash val="solid"/>
                      <a:round/>
                      <a:headEnd type="none" w="sm" len="sm"/>
                      <a:tailEnd type="none" w="sm" len="sm"/>
                    </a:lnR>
                    <a:solidFill>
                      <a:srgbClr val="FFFFFF"/>
                    </a:solidFill>
                  </a:tcPr>
                </a:tc>
                <a:tc>
                  <a:txBody>
                    <a:bodyPr/>
                    <a:lstStyle/>
                    <a:p>
                      <a:pPr marL="0" lvl="0" indent="0" algn="ctr" rtl="0">
                        <a:spcBef>
                          <a:spcPts val="0"/>
                        </a:spcBef>
                        <a:spcAft>
                          <a:spcPts val="0"/>
                        </a:spcAft>
                        <a:buNone/>
                      </a:pPr>
                      <a:r>
                        <a:rPr lang="en"/>
                        <a:t>Periods 1 - 4 </a:t>
                      </a:r>
                      <a:endParaRPr/>
                    </a:p>
                    <a:p>
                      <a:pPr marL="0" lvl="0" indent="0" algn="ctr" rtl="0">
                        <a:spcBef>
                          <a:spcPts val="0"/>
                        </a:spcBef>
                        <a:spcAft>
                          <a:spcPts val="0"/>
                        </a:spcAft>
                        <a:buNone/>
                      </a:pPr>
                      <a:r>
                        <a:rPr lang="en"/>
                        <a:t>(Black Day) </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r>
                        <a:rPr lang="en"/>
                        <a:t>Periods 5 - 8</a:t>
                      </a:r>
                      <a:br>
                        <a:rPr lang="en"/>
                      </a:br>
                      <a:r>
                        <a:rPr lang="en"/>
                        <a:t>(Black Day) </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6500">
                <a:tc>
                  <a:txBody>
                    <a:bodyPr/>
                    <a:lstStyle/>
                    <a:p>
                      <a:pPr marL="0" lvl="0" indent="0" algn="ctr" rtl="0">
                        <a:spcBef>
                          <a:spcPts val="0"/>
                        </a:spcBef>
                        <a:spcAft>
                          <a:spcPts val="0"/>
                        </a:spcAft>
                        <a:buNone/>
                      </a:pPr>
                      <a:r>
                        <a:rPr lang="en"/>
                        <a:t>All Student Virtual</a:t>
                      </a:r>
                      <a:endParaRPr/>
                    </a:p>
                  </a:txBody>
                  <a:tcPr marL="91425" marR="91425" marT="91425" marB="91425">
                    <a:solidFill>
                      <a:srgbClr val="FFFFFF"/>
                    </a:solidFill>
                  </a:tcPr>
                </a:tc>
                <a:tc>
                  <a:txBody>
                    <a:bodyPr/>
                    <a:lstStyle/>
                    <a:p>
                      <a:pPr marL="0" lvl="0" indent="0" algn="ctr" rtl="0">
                        <a:spcBef>
                          <a:spcPts val="0"/>
                        </a:spcBef>
                        <a:spcAft>
                          <a:spcPts val="0"/>
                        </a:spcAft>
                        <a:buNone/>
                      </a:pPr>
                      <a:r>
                        <a:rPr lang="en"/>
                        <a:t>In Person (A-K) </a:t>
                      </a:r>
                      <a:endParaRPr/>
                    </a:p>
                  </a:txBody>
                  <a:tcPr marL="91425" marR="91425" marT="91425" marB="91425">
                    <a:solidFill>
                      <a:srgbClr val="FFFFFF"/>
                    </a:solidFill>
                  </a:tcPr>
                </a:tc>
                <a:tc>
                  <a:txBody>
                    <a:bodyPr/>
                    <a:lstStyle/>
                    <a:p>
                      <a:pPr marL="0" lvl="0" indent="0" algn="ctr" rtl="0">
                        <a:spcBef>
                          <a:spcPts val="0"/>
                        </a:spcBef>
                        <a:spcAft>
                          <a:spcPts val="0"/>
                        </a:spcAft>
                        <a:buClr>
                          <a:schemeClr val="dk2"/>
                        </a:buClr>
                        <a:buSzPts val="1100"/>
                        <a:buFont typeface="Arial"/>
                        <a:buNone/>
                      </a:pPr>
                      <a:r>
                        <a:rPr lang="en">
                          <a:solidFill>
                            <a:schemeClr val="dk2"/>
                          </a:solidFill>
                        </a:rPr>
                        <a:t>In Person (A-K) </a:t>
                      </a:r>
                      <a:endParaRPr/>
                    </a:p>
                  </a:txBody>
                  <a:tcPr marL="91425" marR="91425" marT="91425" marB="91425">
                    <a:solidFill>
                      <a:srgbClr val="FFFFFF"/>
                    </a:solidFill>
                  </a:tcPr>
                </a:tc>
                <a:tc>
                  <a:txBody>
                    <a:bodyPr/>
                    <a:lstStyle/>
                    <a:p>
                      <a:pPr marL="0" lvl="0" indent="0" algn="ctr" rtl="0">
                        <a:spcBef>
                          <a:spcPts val="0"/>
                        </a:spcBef>
                        <a:spcAft>
                          <a:spcPts val="0"/>
                        </a:spcAft>
                        <a:buClr>
                          <a:schemeClr val="dk2"/>
                        </a:buClr>
                        <a:buSzPts val="1100"/>
                        <a:buFont typeface="Arial"/>
                        <a:buNone/>
                      </a:pPr>
                      <a:r>
                        <a:rPr lang="en">
                          <a:solidFill>
                            <a:schemeClr val="dk2"/>
                          </a:solidFill>
                        </a:rPr>
                        <a:t>In Person (L-Z)</a:t>
                      </a:r>
                      <a:endParaRPr/>
                    </a:p>
                  </a:txBody>
                  <a:tcPr marL="91425" marR="91425" marT="91425" marB="91425">
                    <a:lnT w="9525" cap="flat" cmpd="sng">
                      <a:solidFill>
                        <a:srgbClr val="9E9E9E"/>
                      </a:solidFill>
                      <a:prstDash val="solid"/>
                      <a:round/>
                      <a:headEnd type="none" w="sm" len="sm"/>
                      <a:tailEnd type="none" w="sm" len="sm"/>
                    </a:lnT>
                    <a:solidFill>
                      <a:srgbClr val="FFFFFF"/>
                    </a:solidFill>
                  </a:tcPr>
                </a:tc>
                <a:tc>
                  <a:txBody>
                    <a:bodyPr/>
                    <a:lstStyle/>
                    <a:p>
                      <a:pPr marL="0" lvl="0" indent="0" algn="ctr" rtl="0">
                        <a:spcBef>
                          <a:spcPts val="0"/>
                        </a:spcBef>
                        <a:spcAft>
                          <a:spcPts val="0"/>
                        </a:spcAft>
                        <a:buClr>
                          <a:schemeClr val="dk2"/>
                        </a:buClr>
                        <a:buSzPts val="1100"/>
                        <a:buFont typeface="Arial"/>
                        <a:buNone/>
                      </a:pPr>
                      <a:r>
                        <a:rPr lang="en">
                          <a:solidFill>
                            <a:schemeClr val="dk2"/>
                          </a:solidFill>
                        </a:rPr>
                        <a:t>In Person (L-Z)</a:t>
                      </a:r>
                      <a:endParaRPr/>
                    </a:p>
                  </a:txBody>
                  <a:tcPr marL="91425" marR="91425" marT="91425" marB="91425">
                    <a:lnT w="9525" cap="flat" cmpd="sng">
                      <a:solidFill>
                        <a:srgbClr val="9E9E9E"/>
                      </a:solidFill>
                      <a:prstDash val="solid"/>
                      <a:round/>
                      <a:headEnd type="none" w="sm" len="sm"/>
                      <a:tailEnd type="none" w="sm" len="sm"/>
                    </a:lnT>
                    <a:solidFill>
                      <a:srgbClr val="FFFFFF"/>
                    </a:solidFill>
                  </a:tcPr>
                </a:tc>
                <a:extLst>
                  <a:ext uri="{0D108BD9-81ED-4DB2-BD59-A6C34878D82A}">
                    <a16:rowId xmlns:a16="http://schemas.microsoft.com/office/drawing/2014/main" val="10002"/>
                  </a:ext>
                </a:extLst>
              </a:tr>
            </a:tbl>
          </a:graphicData>
        </a:graphic>
      </p:graphicFrame>
      <p:sp>
        <p:nvSpPr>
          <p:cNvPr id="174" name="Google Shape;174;p28"/>
          <p:cNvSpPr txBox="1"/>
          <p:nvPr/>
        </p:nvSpPr>
        <p:spPr>
          <a:xfrm>
            <a:off x="234875" y="3669300"/>
            <a:ext cx="4440000" cy="8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Bree Serif"/>
                <a:ea typeface="Bree Serif"/>
                <a:cs typeface="Bree Serif"/>
                <a:sym typeface="Bree Serif"/>
              </a:rPr>
              <a:t>*Asynchronous day will change depending on the given week. The week of the 25th our Asynchronous day is Thursday and not Monday. </a:t>
            </a:r>
            <a:endParaRPr b="1">
              <a:latin typeface="Bree Serif"/>
              <a:ea typeface="Bree Serif"/>
              <a:cs typeface="Bree Serif"/>
              <a:sym typeface="Bree Serif"/>
            </a:endParaRPr>
          </a:p>
        </p:txBody>
      </p:sp>
      <p:sp>
        <p:nvSpPr>
          <p:cNvPr id="175" name="Google Shape;175;p28"/>
          <p:cNvSpPr txBox="1"/>
          <p:nvPr/>
        </p:nvSpPr>
        <p:spPr>
          <a:xfrm>
            <a:off x="4765800" y="0"/>
            <a:ext cx="4378200" cy="139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900" b="1">
                <a:latin typeface="Chelsea Market"/>
                <a:ea typeface="Chelsea Market"/>
                <a:cs typeface="Chelsea Market"/>
                <a:sym typeface="Chelsea Market"/>
              </a:rPr>
              <a:t>Weekly Outline</a:t>
            </a:r>
            <a:endParaRPr sz="3900" b="1">
              <a:latin typeface="Chelsea Market"/>
              <a:ea typeface="Chelsea Market"/>
              <a:cs typeface="Chelsea Market"/>
              <a:sym typeface="Chelsea Marke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9"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sp>
        <p:nvSpPr>
          <p:cNvPr id="181" name="Google Shape;181;p29"/>
          <p:cNvSpPr txBox="1"/>
          <p:nvPr/>
        </p:nvSpPr>
        <p:spPr>
          <a:xfrm>
            <a:off x="2046800" y="654000"/>
            <a:ext cx="70971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900" b="1">
                <a:latin typeface="Chelsea Market"/>
                <a:ea typeface="Chelsea Market"/>
                <a:cs typeface="Chelsea Market"/>
                <a:sym typeface="Chelsea Market"/>
              </a:rPr>
              <a:t>What is My New Schedule? </a:t>
            </a:r>
            <a:endParaRPr sz="3900" b="1">
              <a:latin typeface="Chelsea Market"/>
              <a:ea typeface="Chelsea Market"/>
              <a:cs typeface="Chelsea Market"/>
              <a:sym typeface="Chelsea Market"/>
            </a:endParaRPr>
          </a:p>
        </p:txBody>
      </p:sp>
      <p:sp>
        <p:nvSpPr>
          <p:cNvPr id="182" name="Google Shape;182;p29"/>
          <p:cNvSpPr txBox="1"/>
          <p:nvPr/>
        </p:nvSpPr>
        <p:spPr>
          <a:xfrm>
            <a:off x="1949925" y="1792450"/>
            <a:ext cx="6564300" cy="2785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helsea Market"/>
              <a:buAutoNum type="arabicPeriod"/>
            </a:pPr>
            <a:r>
              <a:rPr lang="en" sz="2100" b="1">
                <a:latin typeface="Chelsea Market"/>
                <a:ea typeface="Chelsea Market"/>
                <a:cs typeface="Chelsea Market"/>
                <a:sym typeface="Chelsea Market"/>
              </a:rPr>
              <a:t>You have 1 minute to go get a paper and pencil to write down your new class times</a:t>
            </a:r>
            <a:br>
              <a:rPr lang="en" sz="2100" b="1">
                <a:latin typeface="Chelsea Market"/>
                <a:ea typeface="Chelsea Market"/>
                <a:cs typeface="Chelsea Market"/>
                <a:sym typeface="Chelsea Market"/>
              </a:rPr>
            </a:br>
            <a:endParaRPr sz="2100" b="1">
              <a:latin typeface="Chelsea Market"/>
              <a:ea typeface="Chelsea Market"/>
              <a:cs typeface="Chelsea Market"/>
              <a:sym typeface="Chelsea Market"/>
            </a:endParaRPr>
          </a:p>
          <a:p>
            <a:pPr marL="457200" lvl="0" indent="-361950" algn="l" rtl="0">
              <a:spcBef>
                <a:spcPts val="0"/>
              </a:spcBef>
              <a:spcAft>
                <a:spcPts val="0"/>
              </a:spcAft>
              <a:buSzPts val="2100"/>
              <a:buFont typeface="Chelsea Market"/>
              <a:buAutoNum type="arabicPeriod"/>
            </a:pPr>
            <a:r>
              <a:rPr lang="en" sz="2100" b="1">
                <a:latin typeface="Chelsea Market"/>
                <a:ea typeface="Chelsea Market"/>
                <a:cs typeface="Chelsea Market"/>
                <a:sym typeface="Chelsea Market"/>
              </a:rPr>
              <a:t>Write the entire schedule including the zoom start times. </a:t>
            </a:r>
            <a:endParaRPr sz="2100" b="1">
              <a:latin typeface="Chelsea Market"/>
              <a:ea typeface="Chelsea Market"/>
              <a:cs typeface="Chelsea Market"/>
              <a:sym typeface="Chelsea Market"/>
            </a:endParaRPr>
          </a:p>
        </p:txBody>
      </p:sp>
      <p:pic>
        <p:nvPicPr>
          <p:cNvPr id="183" name="Google Shape;183;p29" descr="wattpad #fanfiction &quot;It's raining, get on before times up,&quot; he offers  nonchalantly with his red ears. He even didn't l… | Anime gifts, Anime  scenery, Aesthetic gif"/>
          <p:cNvPicPr preferRelativeResize="0"/>
          <p:nvPr/>
        </p:nvPicPr>
        <p:blipFill>
          <a:blip r:embed="rId4">
            <a:alphaModFix/>
          </a:blip>
          <a:stretch>
            <a:fillRect/>
          </a:stretch>
        </p:blipFill>
        <p:spPr>
          <a:xfrm>
            <a:off x="5171500" y="3460873"/>
            <a:ext cx="2723925" cy="1536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0"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189" name="Google Shape;189;p30"/>
          <p:cNvPicPr preferRelativeResize="0"/>
          <p:nvPr/>
        </p:nvPicPr>
        <p:blipFill>
          <a:blip r:embed="rId4">
            <a:alphaModFix/>
          </a:blip>
          <a:stretch>
            <a:fillRect/>
          </a:stretch>
        </p:blipFill>
        <p:spPr>
          <a:xfrm>
            <a:off x="1279250" y="485775"/>
            <a:ext cx="6781800" cy="4171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1"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195" name="Google Shape;195;p31"/>
          <p:cNvPicPr preferRelativeResize="0"/>
          <p:nvPr/>
        </p:nvPicPr>
        <p:blipFill>
          <a:blip r:embed="rId4">
            <a:alphaModFix/>
          </a:blip>
          <a:stretch>
            <a:fillRect/>
          </a:stretch>
        </p:blipFill>
        <p:spPr>
          <a:xfrm>
            <a:off x="1271050" y="344925"/>
            <a:ext cx="6781800" cy="4610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Finally Made it To School! Now What…? </a:t>
            </a:r>
            <a:endParaRPr/>
          </a:p>
        </p:txBody>
      </p:sp>
      <p:sp>
        <p:nvSpPr>
          <p:cNvPr id="68" name="Google Shape;68;p14"/>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Bus Arrival: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69" name="Google Shape;69;p14" title="Bus Clip Molly.mp4">
            <a:hlinkClick r:id="rId3"/>
          </p:cNvPr>
          <p:cNvPicPr preferRelativeResize="0"/>
          <p:nvPr/>
        </p:nvPicPr>
        <p:blipFill>
          <a:blip r:embed="rId4">
            <a:alphaModFix/>
          </a:blip>
          <a:stretch>
            <a:fillRect/>
          </a:stretch>
        </p:blipFill>
        <p:spPr>
          <a:xfrm>
            <a:off x="1710275" y="1123350"/>
            <a:ext cx="6910800" cy="3887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2"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201" name="Google Shape;201;p32"/>
          <p:cNvPicPr preferRelativeResize="0"/>
          <p:nvPr/>
        </p:nvPicPr>
        <p:blipFill>
          <a:blip r:embed="rId4">
            <a:alphaModFix/>
          </a:blip>
          <a:stretch>
            <a:fillRect/>
          </a:stretch>
        </p:blipFill>
        <p:spPr>
          <a:xfrm>
            <a:off x="1200150" y="504825"/>
            <a:ext cx="6743700" cy="4133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3"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sp>
        <p:nvSpPr>
          <p:cNvPr id="207" name="Google Shape;207;p33"/>
          <p:cNvSpPr txBox="1"/>
          <p:nvPr/>
        </p:nvSpPr>
        <p:spPr>
          <a:xfrm>
            <a:off x="1695575" y="654000"/>
            <a:ext cx="4396500" cy="13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Chelsea Market"/>
                <a:ea typeface="Chelsea Market"/>
                <a:cs typeface="Chelsea Market"/>
                <a:sym typeface="Chelsea Market"/>
              </a:rPr>
              <a:t>When Can I use </a:t>
            </a:r>
            <a:br>
              <a:rPr lang="en" sz="4000" b="1">
                <a:latin typeface="Chelsea Market"/>
                <a:ea typeface="Chelsea Market"/>
                <a:cs typeface="Chelsea Market"/>
                <a:sym typeface="Chelsea Market"/>
              </a:rPr>
            </a:br>
            <a:r>
              <a:rPr lang="en" sz="4000" b="1">
                <a:latin typeface="Chelsea Market"/>
                <a:ea typeface="Chelsea Market"/>
                <a:cs typeface="Chelsea Market"/>
                <a:sym typeface="Chelsea Market"/>
              </a:rPr>
              <a:t>the Restroom? </a:t>
            </a:r>
            <a:endParaRPr sz="4000" b="1">
              <a:latin typeface="Chelsea Market"/>
              <a:ea typeface="Chelsea Market"/>
              <a:cs typeface="Chelsea Market"/>
              <a:sym typeface="Chelsea Market"/>
            </a:endParaRPr>
          </a:p>
        </p:txBody>
      </p:sp>
      <p:sp>
        <p:nvSpPr>
          <p:cNvPr id="208" name="Google Shape;208;p33"/>
          <p:cNvSpPr txBox="1"/>
          <p:nvPr/>
        </p:nvSpPr>
        <p:spPr>
          <a:xfrm>
            <a:off x="278625" y="2119450"/>
            <a:ext cx="8865300" cy="30240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helsea Market"/>
              <a:buAutoNum type="arabicPeriod"/>
            </a:pPr>
            <a:r>
              <a:rPr lang="en" sz="2100" b="1">
                <a:latin typeface="Chelsea Market"/>
                <a:ea typeface="Chelsea Market"/>
                <a:cs typeface="Chelsea Market"/>
                <a:sym typeface="Chelsea Market"/>
              </a:rPr>
              <a:t>To keep Northview safe and clean, there will be certain times your teacher takes the class to the restroom.</a:t>
            </a:r>
            <a:endParaRPr sz="2100" b="1">
              <a:latin typeface="Chelsea Market"/>
              <a:ea typeface="Chelsea Market"/>
              <a:cs typeface="Chelsea Market"/>
              <a:sym typeface="Chelsea Market"/>
            </a:endParaRPr>
          </a:p>
          <a:p>
            <a:pPr marL="457200" lvl="0" indent="457200" algn="l" rtl="0">
              <a:spcBef>
                <a:spcPts val="0"/>
              </a:spcBef>
              <a:spcAft>
                <a:spcPts val="0"/>
              </a:spcAft>
              <a:buNone/>
            </a:pPr>
            <a:r>
              <a:rPr lang="en" sz="2100" b="1">
                <a:latin typeface="Chelsea Market"/>
                <a:ea typeface="Chelsea Market"/>
                <a:cs typeface="Chelsea Market"/>
                <a:sym typeface="Chelsea Market"/>
              </a:rPr>
              <a:t>-The first class of the day</a:t>
            </a:r>
            <a:endParaRPr sz="2100" b="1">
              <a:latin typeface="Chelsea Market"/>
              <a:ea typeface="Chelsea Market"/>
              <a:cs typeface="Chelsea Market"/>
              <a:sym typeface="Chelsea Market"/>
            </a:endParaRPr>
          </a:p>
          <a:p>
            <a:pPr marL="457200" lvl="0" indent="457200" algn="l" rtl="0">
              <a:spcBef>
                <a:spcPts val="0"/>
              </a:spcBef>
              <a:spcAft>
                <a:spcPts val="0"/>
              </a:spcAft>
              <a:buNone/>
            </a:pPr>
            <a:r>
              <a:rPr lang="en" sz="2100" b="1">
                <a:latin typeface="Chelsea Market"/>
                <a:ea typeface="Chelsea Market"/>
                <a:cs typeface="Chelsea Market"/>
                <a:sym typeface="Chelsea Market"/>
              </a:rPr>
              <a:t>-Advisory</a:t>
            </a:r>
            <a:endParaRPr sz="2100" b="1">
              <a:latin typeface="Chelsea Market"/>
              <a:ea typeface="Chelsea Market"/>
              <a:cs typeface="Chelsea Market"/>
              <a:sym typeface="Chelsea Market"/>
            </a:endParaRPr>
          </a:p>
          <a:p>
            <a:pPr marL="0" lvl="0" indent="0" algn="l" rtl="0">
              <a:spcBef>
                <a:spcPts val="0"/>
              </a:spcBef>
              <a:spcAft>
                <a:spcPts val="0"/>
              </a:spcAft>
              <a:buNone/>
            </a:pPr>
            <a:r>
              <a:rPr lang="en" sz="2100" b="1">
                <a:latin typeface="Chelsea Market"/>
                <a:ea typeface="Chelsea Market"/>
                <a:cs typeface="Chelsea Market"/>
                <a:sym typeface="Chelsea Market"/>
              </a:rPr>
              <a:t>		-The last class of the day </a:t>
            </a:r>
            <a:br>
              <a:rPr lang="en" sz="2100" b="1">
                <a:latin typeface="Chelsea Market"/>
                <a:ea typeface="Chelsea Market"/>
                <a:cs typeface="Chelsea Market"/>
                <a:sym typeface="Chelsea Market"/>
              </a:rPr>
            </a:br>
            <a:endParaRPr sz="2100" b="1">
              <a:latin typeface="Chelsea Market"/>
              <a:ea typeface="Chelsea Market"/>
              <a:cs typeface="Chelsea Market"/>
              <a:sym typeface="Chelsea Market"/>
            </a:endParaRPr>
          </a:p>
          <a:p>
            <a:pPr marL="457200" lvl="0" indent="-361950" algn="l" rtl="0">
              <a:spcBef>
                <a:spcPts val="0"/>
              </a:spcBef>
              <a:spcAft>
                <a:spcPts val="0"/>
              </a:spcAft>
              <a:buSzPts val="2100"/>
              <a:buFont typeface="Chelsea Market"/>
              <a:buAutoNum type="arabicPeriod"/>
            </a:pPr>
            <a:r>
              <a:rPr lang="en" sz="2100" b="1">
                <a:latin typeface="Chelsea Market"/>
                <a:ea typeface="Chelsea Market"/>
                <a:cs typeface="Chelsea Market"/>
                <a:sym typeface="Chelsea Market"/>
              </a:rPr>
              <a:t>To help with contact tracing, if you </a:t>
            </a:r>
            <a:r>
              <a:rPr lang="en" sz="2100" b="1">
                <a:solidFill>
                  <a:srgbClr val="FF0000"/>
                </a:solidFill>
                <a:latin typeface="Chelsea Market"/>
                <a:ea typeface="Chelsea Market"/>
                <a:cs typeface="Chelsea Market"/>
                <a:sym typeface="Chelsea Market"/>
              </a:rPr>
              <a:t>HAVE</a:t>
            </a:r>
            <a:r>
              <a:rPr lang="en" sz="2100" b="1">
                <a:latin typeface="Chelsea Market"/>
                <a:ea typeface="Chelsea Market"/>
                <a:cs typeface="Chelsea Market"/>
                <a:sym typeface="Chelsea Market"/>
              </a:rPr>
              <a:t> to use the restroom at another time because of an emergency, your teacher will write you a pass </a:t>
            </a:r>
            <a:endParaRPr sz="2100" b="1">
              <a:latin typeface="Chelsea Market"/>
              <a:ea typeface="Chelsea Market"/>
              <a:cs typeface="Chelsea Market"/>
              <a:sym typeface="Chelsea Market"/>
            </a:endParaRPr>
          </a:p>
        </p:txBody>
      </p:sp>
      <p:pic>
        <p:nvPicPr>
          <p:cNvPr id="209" name="Google Shape;209;p33" descr="Run Running GIF by Ludo Studio - Find &amp; Share on GIPHY"/>
          <p:cNvPicPr preferRelativeResize="0"/>
          <p:nvPr/>
        </p:nvPicPr>
        <p:blipFill>
          <a:blip r:embed="rId4">
            <a:alphaModFix/>
          </a:blip>
          <a:stretch>
            <a:fillRect/>
          </a:stretch>
        </p:blipFill>
        <p:spPr>
          <a:xfrm>
            <a:off x="6008325" y="-2"/>
            <a:ext cx="3135674" cy="1763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4"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215" name="Google Shape;215;p34"/>
          <p:cNvPicPr preferRelativeResize="0"/>
          <p:nvPr/>
        </p:nvPicPr>
        <p:blipFill>
          <a:blip r:embed="rId4">
            <a:alphaModFix/>
          </a:blip>
          <a:stretch>
            <a:fillRect/>
          </a:stretch>
        </p:blipFill>
        <p:spPr>
          <a:xfrm rot="-5400000">
            <a:off x="4864162" y="1021112"/>
            <a:ext cx="4711301" cy="3533474"/>
          </a:xfrm>
          <a:prstGeom prst="rect">
            <a:avLst/>
          </a:prstGeom>
          <a:noFill/>
          <a:ln>
            <a:noFill/>
          </a:ln>
        </p:spPr>
      </p:pic>
      <p:pic>
        <p:nvPicPr>
          <p:cNvPr id="216" name="Google Shape;216;p34"/>
          <p:cNvPicPr preferRelativeResize="0"/>
          <p:nvPr/>
        </p:nvPicPr>
        <p:blipFill>
          <a:blip r:embed="rId5">
            <a:alphaModFix/>
          </a:blip>
          <a:stretch>
            <a:fillRect/>
          </a:stretch>
        </p:blipFill>
        <p:spPr>
          <a:xfrm rot="-5400000">
            <a:off x="561125" y="1445900"/>
            <a:ext cx="3992699" cy="2994524"/>
          </a:xfrm>
          <a:prstGeom prst="rect">
            <a:avLst/>
          </a:prstGeom>
          <a:noFill/>
          <a:ln>
            <a:noFill/>
          </a:ln>
        </p:spPr>
      </p:pic>
      <p:pic>
        <p:nvPicPr>
          <p:cNvPr id="217" name="Google Shape;217;p34" descr="Quench Water Bottle Sticker for iOS &amp; Android | GIPHY"/>
          <p:cNvPicPr preferRelativeResize="0"/>
          <p:nvPr/>
        </p:nvPicPr>
        <p:blipFill>
          <a:blip r:embed="rId6">
            <a:alphaModFix/>
          </a:blip>
          <a:stretch>
            <a:fillRect/>
          </a:stretch>
        </p:blipFill>
        <p:spPr>
          <a:xfrm>
            <a:off x="0" y="2379976"/>
            <a:ext cx="1126350" cy="1126350"/>
          </a:xfrm>
          <a:prstGeom prst="rect">
            <a:avLst/>
          </a:prstGeom>
          <a:noFill/>
          <a:ln>
            <a:noFill/>
          </a:ln>
        </p:spPr>
      </p:pic>
      <p:sp>
        <p:nvSpPr>
          <p:cNvPr id="218" name="Google Shape;218;p34"/>
          <p:cNvSpPr txBox="1"/>
          <p:nvPr/>
        </p:nvSpPr>
        <p:spPr>
          <a:xfrm>
            <a:off x="30225" y="3706050"/>
            <a:ext cx="1065900" cy="116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FF"/>
                </a:solidFill>
                <a:latin typeface="Playfair Display"/>
                <a:ea typeface="Playfair Display"/>
                <a:cs typeface="Playfair Display"/>
                <a:sym typeface="Playfair Display"/>
              </a:rPr>
              <a:t>Bring a Water Bottle</a:t>
            </a:r>
            <a:endParaRPr sz="1800" b="1">
              <a:solidFill>
                <a:srgbClr val="0000FF"/>
              </a:solidFill>
              <a:latin typeface="Playfair Display"/>
              <a:ea typeface="Playfair Display"/>
              <a:cs typeface="Playfair Display"/>
              <a:sym typeface="Playfair Display"/>
            </a:endParaRPr>
          </a:p>
        </p:txBody>
      </p:sp>
      <p:pic>
        <p:nvPicPr>
          <p:cNvPr id="219" name="Google Shape;219;p34" descr="Wash Hands GIFs | Tenor"/>
          <p:cNvPicPr preferRelativeResize="0"/>
          <p:nvPr/>
        </p:nvPicPr>
        <p:blipFill>
          <a:blip r:embed="rId7">
            <a:alphaModFix/>
          </a:blip>
          <a:stretch>
            <a:fillRect/>
          </a:stretch>
        </p:blipFill>
        <p:spPr>
          <a:xfrm>
            <a:off x="6295325" y="3770900"/>
            <a:ext cx="1189424" cy="903175"/>
          </a:xfrm>
          <a:prstGeom prst="rect">
            <a:avLst/>
          </a:prstGeom>
          <a:noFill/>
          <a:ln>
            <a:noFill/>
          </a:ln>
        </p:spPr>
      </p:pic>
      <p:pic>
        <p:nvPicPr>
          <p:cNvPr id="220" name="Google Shape;220;p34" descr="Virus Soap GIF - Virus Soap WashYourHands - Discover &amp; Share GIFs"/>
          <p:cNvPicPr preferRelativeResize="0"/>
          <p:nvPr/>
        </p:nvPicPr>
        <p:blipFill rotWithShape="1">
          <a:blip r:embed="rId8">
            <a:alphaModFix/>
          </a:blip>
          <a:srcRect l="10718" t="17771" r="9707" b="14910"/>
          <a:stretch/>
        </p:blipFill>
        <p:spPr>
          <a:xfrm>
            <a:off x="4128900" y="1138450"/>
            <a:ext cx="1250000" cy="10574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5"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sp>
        <p:nvSpPr>
          <p:cNvPr id="226" name="Google Shape;226;p35"/>
          <p:cNvSpPr txBox="1"/>
          <p:nvPr/>
        </p:nvSpPr>
        <p:spPr>
          <a:xfrm>
            <a:off x="2785600" y="496550"/>
            <a:ext cx="4224300" cy="136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200" b="1">
                <a:latin typeface="Chelsea Market"/>
                <a:ea typeface="Chelsea Market"/>
                <a:cs typeface="Chelsea Market"/>
                <a:sym typeface="Chelsea Market"/>
              </a:rPr>
              <a:t>Where can I fill up my water bottle? </a:t>
            </a:r>
            <a:endParaRPr sz="3200" b="1">
              <a:latin typeface="Chelsea Market"/>
              <a:ea typeface="Chelsea Market"/>
              <a:cs typeface="Chelsea Market"/>
              <a:sym typeface="Chelsea Market"/>
            </a:endParaRPr>
          </a:p>
        </p:txBody>
      </p:sp>
      <p:sp>
        <p:nvSpPr>
          <p:cNvPr id="227" name="Google Shape;227;p35"/>
          <p:cNvSpPr txBox="1"/>
          <p:nvPr/>
        </p:nvSpPr>
        <p:spPr>
          <a:xfrm>
            <a:off x="0" y="2313250"/>
            <a:ext cx="3572700" cy="28302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helsea Market"/>
              <a:buAutoNum type="arabicPeriod"/>
            </a:pPr>
            <a:r>
              <a:rPr lang="en" sz="2100" b="1">
                <a:latin typeface="Chelsea Market"/>
                <a:ea typeface="Chelsea Market"/>
                <a:cs typeface="Chelsea Market"/>
                <a:sym typeface="Chelsea Market"/>
              </a:rPr>
              <a:t>There are fill-up stations throughout the school. You may briefly stop on your way to your next class to fill-up your water bottle. If there is a line, move on… </a:t>
            </a:r>
            <a:endParaRPr sz="2100" b="1">
              <a:latin typeface="Chelsea Market"/>
              <a:ea typeface="Chelsea Market"/>
              <a:cs typeface="Chelsea Market"/>
              <a:sym typeface="Chelsea Market"/>
            </a:endParaRPr>
          </a:p>
        </p:txBody>
      </p:sp>
      <p:pic>
        <p:nvPicPr>
          <p:cNvPr id="228" name="Google Shape;228;p35"/>
          <p:cNvPicPr preferRelativeResize="0"/>
          <p:nvPr/>
        </p:nvPicPr>
        <p:blipFill>
          <a:blip r:embed="rId4">
            <a:alphaModFix/>
          </a:blip>
          <a:stretch>
            <a:fillRect/>
          </a:stretch>
        </p:blipFill>
        <p:spPr>
          <a:xfrm rot="-5400000">
            <a:off x="3594100" y="2239513"/>
            <a:ext cx="2994850" cy="2246125"/>
          </a:xfrm>
          <a:prstGeom prst="rect">
            <a:avLst/>
          </a:prstGeom>
          <a:noFill/>
          <a:ln>
            <a:noFill/>
          </a:ln>
        </p:spPr>
      </p:pic>
      <p:pic>
        <p:nvPicPr>
          <p:cNvPr id="229" name="Google Shape;229;p35"/>
          <p:cNvPicPr preferRelativeResize="0"/>
          <p:nvPr/>
        </p:nvPicPr>
        <p:blipFill rotWithShape="1">
          <a:blip r:embed="rId5">
            <a:alphaModFix/>
          </a:blip>
          <a:srcRect l="9665" t="22185" b="27219"/>
          <a:stretch/>
        </p:blipFill>
        <p:spPr>
          <a:xfrm rot="-5400000">
            <a:off x="5721275" y="1559250"/>
            <a:ext cx="4820426" cy="2025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6"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235" name="Google Shape;235;p36"/>
          <p:cNvPicPr preferRelativeResize="0"/>
          <p:nvPr/>
        </p:nvPicPr>
        <p:blipFill rotWithShape="1">
          <a:blip r:embed="rId4">
            <a:alphaModFix/>
          </a:blip>
          <a:srcRect l="8360" t="5233" r="15432" b="16884"/>
          <a:stretch/>
        </p:blipFill>
        <p:spPr>
          <a:xfrm rot="-5400000">
            <a:off x="-157475" y="926175"/>
            <a:ext cx="4638600" cy="3555000"/>
          </a:xfrm>
          <a:prstGeom prst="rect">
            <a:avLst/>
          </a:prstGeom>
          <a:noFill/>
          <a:ln>
            <a:noFill/>
          </a:ln>
        </p:spPr>
      </p:pic>
      <p:pic>
        <p:nvPicPr>
          <p:cNvPr id="236" name="Google Shape;236;p36"/>
          <p:cNvPicPr preferRelativeResize="0"/>
          <p:nvPr/>
        </p:nvPicPr>
        <p:blipFill>
          <a:blip r:embed="rId5">
            <a:alphaModFix/>
          </a:blip>
          <a:stretch>
            <a:fillRect/>
          </a:stretch>
        </p:blipFill>
        <p:spPr>
          <a:xfrm>
            <a:off x="4941375" y="2222494"/>
            <a:ext cx="3669725" cy="2688462"/>
          </a:xfrm>
          <a:prstGeom prst="rect">
            <a:avLst/>
          </a:prstGeom>
          <a:noFill/>
          <a:ln>
            <a:noFill/>
          </a:ln>
        </p:spPr>
      </p:pic>
      <p:pic>
        <p:nvPicPr>
          <p:cNvPr id="237" name="Google Shape;237;p36"/>
          <p:cNvPicPr preferRelativeResize="0"/>
          <p:nvPr/>
        </p:nvPicPr>
        <p:blipFill>
          <a:blip r:embed="rId6">
            <a:alphaModFix/>
          </a:blip>
          <a:stretch>
            <a:fillRect/>
          </a:stretch>
        </p:blipFill>
        <p:spPr>
          <a:xfrm>
            <a:off x="4941375" y="2222500"/>
            <a:ext cx="3669725" cy="2912501"/>
          </a:xfrm>
          <a:prstGeom prst="rect">
            <a:avLst/>
          </a:prstGeom>
          <a:noFill/>
          <a:ln>
            <a:noFill/>
          </a:ln>
        </p:spPr>
      </p:pic>
      <p:sp>
        <p:nvSpPr>
          <p:cNvPr id="238" name="Google Shape;238;p36"/>
          <p:cNvSpPr txBox="1"/>
          <p:nvPr/>
        </p:nvSpPr>
        <p:spPr>
          <a:xfrm>
            <a:off x="4372175" y="121100"/>
            <a:ext cx="4711200" cy="136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latin typeface="Chelsea Market"/>
                <a:ea typeface="Chelsea Market"/>
                <a:cs typeface="Chelsea Market"/>
                <a:sym typeface="Chelsea Market"/>
              </a:rPr>
              <a:t>The Importance of moving in the Hallways</a:t>
            </a:r>
            <a:endParaRPr sz="3300" b="1">
              <a:latin typeface="Chelsea Market"/>
              <a:ea typeface="Chelsea Market"/>
              <a:cs typeface="Chelsea Market"/>
              <a:sym typeface="Chelsea Marke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7"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244" name="Google Shape;244;p37"/>
          <p:cNvPicPr preferRelativeResize="0"/>
          <p:nvPr/>
        </p:nvPicPr>
        <p:blipFill>
          <a:blip r:embed="rId4">
            <a:alphaModFix/>
          </a:blip>
          <a:stretch>
            <a:fillRect/>
          </a:stretch>
        </p:blipFill>
        <p:spPr>
          <a:xfrm>
            <a:off x="3936300" y="1224213"/>
            <a:ext cx="5046374" cy="3784775"/>
          </a:xfrm>
          <a:prstGeom prst="rect">
            <a:avLst/>
          </a:prstGeom>
          <a:noFill/>
          <a:ln>
            <a:noFill/>
          </a:ln>
        </p:spPr>
      </p:pic>
      <p:pic>
        <p:nvPicPr>
          <p:cNvPr id="245" name="Google Shape;245;p37"/>
          <p:cNvPicPr preferRelativeResize="0"/>
          <p:nvPr/>
        </p:nvPicPr>
        <p:blipFill>
          <a:blip r:embed="rId5">
            <a:alphaModFix/>
          </a:blip>
          <a:stretch>
            <a:fillRect/>
          </a:stretch>
        </p:blipFill>
        <p:spPr>
          <a:xfrm rot="-5400000">
            <a:off x="-354412" y="1729363"/>
            <a:ext cx="3699299" cy="2774474"/>
          </a:xfrm>
          <a:prstGeom prst="rect">
            <a:avLst/>
          </a:prstGeom>
          <a:noFill/>
          <a:ln>
            <a:noFill/>
          </a:ln>
        </p:spPr>
      </p:pic>
      <p:sp>
        <p:nvSpPr>
          <p:cNvPr id="246" name="Google Shape;246;p37"/>
          <p:cNvSpPr txBox="1"/>
          <p:nvPr/>
        </p:nvSpPr>
        <p:spPr>
          <a:xfrm>
            <a:off x="3936300" y="96875"/>
            <a:ext cx="5207700" cy="136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latin typeface="Chelsea Market"/>
                <a:ea typeface="Chelsea Market"/>
                <a:cs typeface="Chelsea Market"/>
                <a:sym typeface="Chelsea Market"/>
              </a:rPr>
              <a:t>Follow the Arrows and Stay on Your Side</a:t>
            </a:r>
            <a:endParaRPr sz="3300" b="1">
              <a:latin typeface="Chelsea Market"/>
              <a:ea typeface="Chelsea Market"/>
              <a:cs typeface="Chelsea Market"/>
              <a:sym typeface="Chelsea Market"/>
            </a:endParaRPr>
          </a:p>
        </p:txBody>
      </p:sp>
      <p:pic>
        <p:nvPicPr>
          <p:cNvPr id="247" name="Google Shape;247;p37" descr="Right Arrows GIFs - Get the best GIF on GIPHY"/>
          <p:cNvPicPr preferRelativeResize="0"/>
          <p:nvPr/>
        </p:nvPicPr>
        <p:blipFill>
          <a:blip r:embed="rId6">
            <a:alphaModFix/>
          </a:blip>
          <a:stretch>
            <a:fillRect/>
          </a:stretch>
        </p:blipFill>
        <p:spPr>
          <a:xfrm rot="-6391954">
            <a:off x="7594398" y="2276200"/>
            <a:ext cx="1123599" cy="842699"/>
          </a:xfrm>
          <a:prstGeom prst="rect">
            <a:avLst/>
          </a:prstGeom>
          <a:noFill/>
          <a:ln>
            <a:noFill/>
          </a:ln>
        </p:spPr>
      </p:pic>
      <p:pic>
        <p:nvPicPr>
          <p:cNvPr id="248" name="Google Shape;248;p37" descr="Right Arrows GIFs - Get the best GIF on GIPHY"/>
          <p:cNvPicPr preferRelativeResize="0"/>
          <p:nvPr/>
        </p:nvPicPr>
        <p:blipFill>
          <a:blip r:embed="rId6">
            <a:alphaModFix/>
          </a:blip>
          <a:stretch>
            <a:fillRect/>
          </a:stretch>
        </p:blipFill>
        <p:spPr>
          <a:xfrm rot="6021051">
            <a:off x="4270873" y="2561825"/>
            <a:ext cx="1123600" cy="842700"/>
          </a:xfrm>
          <a:prstGeom prst="rect">
            <a:avLst/>
          </a:prstGeom>
          <a:noFill/>
          <a:ln>
            <a:noFill/>
          </a:ln>
        </p:spPr>
      </p:pic>
      <p:pic>
        <p:nvPicPr>
          <p:cNvPr id="249" name="Google Shape;249;p37" descr="Down Arrow GIFs - Get the best GIF on GIPHY"/>
          <p:cNvPicPr preferRelativeResize="0"/>
          <p:nvPr/>
        </p:nvPicPr>
        <p:blipFill>
          <a:blip r:embed="rId7">
            <a:alphaModFix/>
          </a:blip>
          <a:stretch>
            <a:fillRect/>
          </a:stretch>
        </p:blipFill>
        <p:spPr>
          <a:xfrm>
            <a:off x="363350" y="2460000"/>
            <a:ext cx="2003999" cy="2003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8"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255" name="Google Shape;255;p38"/>
          <p:cNvPicPr preferRelativeResize="0"/>
          <p:nvPr/>
        </p:nvPicPr>
        <p:blipFill rotWithShape="1">
          <a:blip r:embed="rId4">
            <a:alphaModFix/>
          </a:blip>
          <a:srcRect l="20146" t="16452" r="24399" b="21439"/>
          <a:stretch/>
        </p:blipFill>
        <p:spPr>
          <a:xfrm rot="-5400000">
            <a:off x="5602913" y="307912"/>
            <a:ext cx="3849000" cy="3233176"/>
          </a:xfrm>
          <a:prstGeom prst="rect">
            <a:avLst/>
          </a:prstGeom>
          <a:noFill/>
          <a:ln>
            <a:noFill/>
          </a:ln>
        </p:spPr>
      </p:pic>
      <p:pic>
        <p:nvPicPr>
          <p:cNvPr id="256" name="Google Shape;256;p38"/>
          <p:cNvPicPr preferRelativeResize="0"/>
          <p:nvPr/>
        </p:nvPicPr>
        <p:blipFill rotWithShape="1">
          <a:blip r:embed="rId5">
            <a:alphaModFix/>
          </a:blip>
          <a:srcRect l="13046" r="23774" b="34900"/>
          <a:stretch/>
        </p:blipFill>
        <p:spPr>
          <a:xfrm rot="-5400000">
            <a:off x="2496963" y="437513"/>
            <a:ext cx="3851374" cy="2976350"/>
          </a:xfrm>
          <a:prstGeom prst="rect">
            <a:avLst/>
          </a:prstGeom>
          <a:noFill/>
          <a:ln>
            <a:noFill/>
          </a:ln>
        </p:spPr>
      </p:pic>
      <p:pic>
        <p:nvPicPr>
          <p:cNvPr id="257" name="Google Shape;257;p38" descr="Stay Right Sign, Yellow Reflective, 12 in. on 80 mil Aluminum for  Recreation Roadway by ComplianceSigns: Amazon.com: Industrial &amp; Scientific"/>
          <p:cNvPicPr preferRelativeResize="0"/>
          <p:nvPr/>
        </p:nvPicPr>
        <p:blipFill>
          <a:blip r:embed="rId6">
            <a:alphaModFix/>
          </a:blip>
          <a:stretch>
            <a:fillRect/>
          </a:stretch>
        </p:blipFill>
        <p:spPr>
          <a:xfrm>
            <a:off x="7568575" y="3854550"/>
            <a:ext cx="1575424" cy="1348225"/>
          </a:xfrm>
          <a:prstGeom prst="rect">
            <a:avLst/>
          </a:prstGeom>
          <a:noFill/>
          <a:ln>
            <a:noFill/>
          </a:ln>
        </p:spPr>
      </p:pic>
      <p:pic>
        <p:nvPicPr>
          <p:cNvPr id="258" name="Google Shape;258;p38" descr="Keep right stay to the right turn warning USA 12&quot; x 8&quot; Aluminum Sign for  sale online"/>
          <p:cNvPicPr preferRelativeResize="0"/>
          <p:nvPr/>
        </p:nvPicPr>
        <p:blipFill>
          <a:blip r:embed="rId7">
            <a:alphaModFix/>
          </a:blip>
          <a:stretch>
            <a:fillRect/>
          </a:stretch>
        </p:blipFill>
        <p:spPr>
          <a:xfrm>
            <a:off x="5993150" y="3854541"/>
            <a:ext cx="1575426" cy="1348234"/>
          </a:xfrm>
          <a:prstGeom prst="rect">
            <a:avLst/>
          </a:prstGeom>
          <a:noFill/>
          <a:ln>
            <a:noFill/>
          </a:ln>
        </p:spPr>
      </p:pic>
      <p:pic>
        <p:nvPicPr>
          <p:cNvPr id="259" name="Google Shape;259;p38" descr="Wrong Way GIFs - Get the best GIF on GIPHY"/>
          <p:cNvPicPr preferRelativeResize="0"/>
          <p:nvPr/>
        </p:nvPicPr>
        <p:blipFill>
          <a:blip r:embed="rId8">
            <a:alphaModFix/>
          </a:blip>
          <a:stretch>
            <a:fillRect/>
          </a:stretch>
        </p:blipFill>
        <p:spPr>
          <a:xfrm>
            <a:off x="84775" y="1857825"/>
            <a:ext cx="2694500" cy="1905000"/>
          </a:xfrm>
          <a:prstGeom prst="rect">
            <a:avLst/>
          </a:prstGeom>
          <a:noFill/>
          <a:ln>
            <a:noFill/>
          </a:ln>
        </p:spPr>
      </p:pic>
      <p:pic>
        <p:nvPicPr>
          <p:cNvPr id="260" name="Google Shape;260;p38" descr="Wrong Way Sign, 18&quot; x 12&quot;: Yard Signs: Amazon.com: Industrial &amp; Scientific"/>
          <p:cNvPicPr preferRelativeResize="0"/>
          <p:nvPr/>
        </p:nvPicPr>
        <p:blipFill>
          <a:blip r:embed="rId9">
            <a:alphaModFix/>
          </a:blip>
          <a:stretch>
            <a:fillRect/>
          </a:stretch>
        </p:blipFill>
        <p:spPr>
          <a:xfrm>
            <a:off x="3468975" y="3882513"/>
            <a:ext cx="1907351" cy="1292300"/>
          </a:xfrm>
          <a:prstGeom prst="rect">
            <a:avLst/>
          </a:prstGeom>
          <a:noFill/>
          <a:ln>
            <a:noFill/>
          </a:ln>
        </p:spPr>
      </p:pic>
      <p:sp>
        <p:nvSpPr>
          <p:cNvPr id="261" name="Google Shape;261;p38"/>
          <p:cNvSpPr txBox="1"/>
          <p:nvPr/>
        </p:nvSpPr>
        <p:spPr>
          <a:xfrm>
            <a:off x="84775" y="1857825"/>
            <a:ext cx="1174800" cy="339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Playfair Display"/>
                <a:ea typeface="Playfair Display"/>
                <a:cs typeface="Playfair Display"/>
                <a:sym typeface="Playfair Display"/>
              </a:rPr>
              <a:t>Wrong Way </a:t>
            </a:r>
            <a:endParaRPr b="1">
              <a:solidFill>
                <a:srgbClr val="FF0000"/>
              </a:solidFill>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9"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267" name="Google Shape;267;p39"/>
          <p:cNvPicPr preferRelativeResize="0"/>
          <p:nvPr/>
        </p:nvPicPr>
        <p:blipFill rotWithShape="1">
          <a:blip r:embed="rId4">
            <a:alphaModFix/>
          </a:blip>
          <a:srcRect r="44040"/>
          <a:stretch/>
        </p:blipFill>
        <p:spPr>
          <a:xfrm>
            <a:off x="5732675" y="571675"/>
            <a:ext cx="3411325" cy="4571825"/>
          </a:xfrm>
          <a:prstGeom prst="rect">
            <a:avLst/>
          </a:prstGeom>
          <a:noFill/>
          <a:ln>
            <a:noFill/>
          </a:ln>
        </p:spPr>
      </p:pic>
      <p:pic>
        <p:nvPicPr>
          <p:cNvPr id="268" name="Google Shape;268;p39"/>
          <p:cNvPicPr preferRelativeResize="0"/>
          <p:nvPr/>
        </p:nvPicPr>
        <p:blipFill>
          <a:blip r:embed="rId5">
            <a:alphaModFix/>
          </a:blip>
          <a:stretch>
            <a:fillRect/>
          </a:stretch>
        </p:blipFill>
        <p:spPr>
          <a:xfrm rot="-155123">
            <a:off x="6928831" y="623846"/>
            <a:ext cx="1143138" cy="907234"/>
          </a:xfrm>
          <a:prstGeom prst="rect">
            <a:avLst/>
          </a:prstGeom>
          <a:noFill/>
          <a:ln>
            <a:noFill/>
          </a:ln>
        </p:spPr>
      </p:pic>
      <p:sp>
        <p:nvSpPr>
          <p:cNvPr id="269" name="Google Shape;269;p39"/>
          <p:cNvSpPr txBox="1"/>
          <p:nvPr/>
        </p:nvSpPr>
        <p:spPr>
          <a:xfrm>
            <a:off x="1295900" y="1442500"/>
            <a:ext cx="4020900" cy="28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latin typeface="Chelsea Market"/>
                <a:ea typeface="Chelsea Market"/>
                <a:cs typeface="Chelsea Market"/>
                <a:sym typeface="Chelsea Market"/>
              </a:rPr>
              <a:t>Lockers will be off limits. This should help prevent students from “hanging out” in the hallways. Carry all needed supplies with you in your backpack. Remember to pack everything the night before. </a:t>
            </a:r>
            <a:endParaRPr sz="2100" b="1">
              <a:latin typeface="Chelsea Market"/>
              <a:ea typeface="Chelsea Market"/>
              <a:cs typeface="Chelsea Market"/>
              <a:sym typeface="Chelsea Market"/>
            </a:endParaRPr>
          </a:p>
        </p:txBody>
      </p:sp>
      <p:pic>
        <p:nvPicPr>
          <p:cNvPr id="270" name="Google Shape;270;p39" descr="End It Red X Sticker by End It Movement for iOS &amp; Android | GIPHY"/>
          <p:cNvPicPr preferRelativeResize="0"/>
          <p:nvPr/>
        </p:nvPicPr>
        <p:blipFill>
          <a:blip r:embed="rId6">
            <a:alphaModFix/>
          </a:blip>
          <a:stretch>
            <a:fillRect/>
          </a:stretch>
        </p:blipFill>
        <p:spPr>
          <a:xfrm>
            <a:off x="6552200" y="2035975"/>
            <a:ext cx="2090200" cy="2090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0"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pic>
        <p:nvPicPr>
          <p:cNvPr id="276" name="Google Shape;276;p40"/>
          <p:cNvPicPr preferRelativeResize="0"/>
          <p:nvPr/>
        </p:nvPicPr>
        <p:blipFill>
          <a:blip r:embed="rId4">
            <a:alphaModFix/>
          </a:blip>
          <a:stretch>
            <a:fillRect/>
          </a:stretch>
        </p:blipFill>
        <p:spPr>
          <a:xfrm>
            <a:off x="3673775" y="666150"/>
            <a:ext cx="5357200" cy="4017900"/>
          </a:xfrm>
          <a:prstGeom prst="rect">
            <a:avLst/>
          </a:prstGeom>
          <a:noFill/>
          <a:ln>
            <a:noFill/>
          </a:ln>
        </p:spPr>
      </p:pic>
      <p:sp>
        <p:nvSpPr>
          <p:cNvPr id="277" name="Google Shape;277;p40"/>
          <p:cNvSpPr txBox="1"/>
          <p:nvPr/>
        </p:nvSpPr>
        <p:spPr>
          <a:xfrm>
            <a:off x="145350" y="2699400"/>
            <a:ext cx="3064200" cy="24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latin typeface="Chelsea Market"/>
                <a:ea typeface="Chelsea Market"/>
                <a:cs typeface="Chelsea Market"/>
                <a:sym typeface="Chelsea Market"/>
              </a:rPr>
              <a:t>You should move directly to your next class. There will be no “hangouts” in the Falcon Center. Keep it moving!  </a:t>
            </a:r>
            <a:endParaRPr sz="2100" b="1">
              <a:latin typeface="Chelsea Market"/>
              <a:ea typeface="Chelsea Market"/>
              <a:cs typeface="Chelsea Market"/>
              <a:sym typeface="Chelsea Market"/>
            </a:endParaRPr>
          </a:p>
        </p:txBody>
      </p:sp>
      <p:pic>
        <p:nvPicPr>
          <p:cNvPr id="278" name="Google Shape;278;p40" descr="Walk transparent GIF - Find on GIFER"/>
          <p:cNvPicPr preferRelativeResize="0"/>
          <p:nvPr/>
        </p:nvPicPr>
        <p:blipFill>
          <a:blip r:embed="rId5">
            <a:alphaModFix/>
          </a:blip>
          <a:stretch>
            <a:fillRect/>
          </a:stretch>
        </p:blipFill>
        <p:spPr>
          <a:xfrm>
            <a:off x="5985500" y="2834025"/>
            <a:ext cx="1751124" cy="1751124"/>
          </a:xfrm>
          <a:prstGeom prst="rect">
            <a:avLst/>
          </a:prstGeom>
          <a:noFill/>
          <a:ln>
            <a:noFill/>
          </a:ln>
        </p:spPr>
      </p:pic>
      <p:pic>
        <p:nvPicPr>
          <p:cNvPr id="279" name="Google Shape;279;p40" descr="Go to class, 3D rendering, blue street sign — Stock Photo © ellandar  #118332712"/>
          <p:cNvPicPr preferRelativeResize="0"/>
          <p:nvPr/>
        </p:nvPicPr>
        <p:blipFill rotWithShape="1">
          <a:blip r:embed="rId6">
            <a:alphaModFix/>
          </a:blip>
          <a:srcRect l="34318"/>
          <a:stretch/>
        </p:blipFill>
        <p:spPr>
          <a:xfrm>
            <a:off x="1642749" y="878450"/>
            <a:ext cx="1853624" cy="1693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1" descr="5 wood grain background pictures | Background pictures, Slide background,  Powerpoint template free"/>
          <p:cNvPicPr preferRelativeResize="0"/>
          <p:nvPr/>
        </p:nvPicPr>
        <p:blipFill>
          <a:blip r:embed="rId3">
            <a:alphaModFix/>
          </a:blip>
          <a:stretch>
            <a:fillRect/>
          </a:stretch>
        </p:blipFill>
        <p:spPr>
          <a:xfrm>
            <a:off x="-3" y="0"/>
            <a:ext cx="9144000" cy="5143500"/>
          </a:xfrm>
          <a:prstGeom prst="rect">
            <a:avLst/>
          </a:prstGeom>
          <a:noFill/>
          <a:ln>
            <a:noFill/>
          </a:ln>
        </p:spPr>
      </p:pic>
      <p:sp>
        <p:nvSpPr>
          <p:cNvPr id="285" name="Google Shape;285;p41"/>
          <p:cNvSpPr txBox="1"/>
          <p:nvPr/>
        </p:nvSpPr>
        <p:spPr>
          <a:xfrm>
            <a:off x="4444800" y="0"/>
            <a:ext cx="4699200" cy="884100"/>
          </a:xfrm>
          <a:prstGeom prst="rect">
            <a:avLst/>
          </a:prstGeom>
          <a:solidFill>
            <a:srgbClr val="6AA84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latin typeface="Chelsea Market"/>
                <a:ea typeface="Chelsea Market"/>
                <a:cs typeface="Chelsea Market"/>
                <a:sym typeface="Chelsea Market"/>
              </a:rPr>
              <a:t>Important Recap</a:t>
            </a:r>
            <a:endParaRPr sz="4000" b="1">
              <a:latin typeface="Chelsea Market"/>
              <a:ea typeface="Chelsea Market"/>
              <a:cs typeface="Chelsea Market"/>
              <a:sym typeface="Chelsea Market"/>
            </a:endParaRPr>
          </a:p>
        </p:txBody>
      </p:sp>
      <p:sp>
        <p:nvSpPr>
          <p:cNvPr id="286" name="Google Shape;286;p41"/>
          <p:cNvSpPr txBox="1"/>
          <p:nvPr/>
        </p:nvSpPr>
        <p:spPr>
          <a:xfrm>
            <a:off x="1126200" y="1114225"/>
            <a:ext cx="8017800" cy="3790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It is your responsibility to know when each class starts, write down the schedule.</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Only use the restrooms during the given break times.</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Bring a water bottle for the filling stations, water fountains are closed</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There will be no lockers </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Walk and Talk- go DIRECTLY to class, no hanging out in the hallways.</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Follow the signs and walk on the right side of the hallway. </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You must wear a mask 100% of the time including hallways and restrooms. </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Social Distance in the hallways, away from peers</a:t>
            </a:r>
            <a:endParaRPr sz="1800" b="1">
              <a:latin typeface="Chelsea Market"/>
              <a:ea typeface="Chelsea Market"/>
              <a:cs typeface="Chelsea Market"/>
              <a:sym typeface="Chelsea Market"/>
            </a:endParaRPr>
          </a:p>
          <a:p>
            <a:pPr marL="457200" lvl="0" indent="-342900" algn="l" rtl="0">
              <a:spcBef>
                <a:spcPts val="0"/>
              </a:spcBef>
              <a:spcAft>
                <a:spcPts val="0"/>
              </a:spcAft>
              <a:buSzPts val="1800"/>
              <a:buFont typeface="Chelsea Market"/>
              <a:buAutoNum type="arabicPeriod"/>
            </a:pPr>
            <a:r>
              <a:rPr lang="en" sz="1800" b="1">
                <a:latin typeface="Chelsea Market"/>
                <a:ea typeface="Chelsea Market"/>
                <a:cs typeface="Chelsea Market"/>
                <a:sym typeface="Chelsea Market"/>
              </a:rPr>
              <a:t>Students may not leave and re-enter classrooms  </a:t>
            </a:r>
            <a:endParaRPr sz="1800" b="1">
              <a:latin typeface="Chelsea Market"/>
              <a:ea typeface="Chelsea Market"/>
              <a:cs typeface="Chelsea Market"/>
              <a:sym typeface="Chelsea Marke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Finally Made it To School! Now What…? </a:t>
            </a:r>
            <a:endParaRPr/>
          </a:p>
        </p:txBody>
      </p:sp>
      <p:sp>
        <p:nvSpPr>
          <p:cNvPr id="75" name="Google Shape;75;p15"/>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 Arrival: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76" name="Google Shape;76;p15" title="Door 5 molly.mp4">
            <a:hlinkClick r:id="rId3"/>
          </p:cNvPr>
          <p:cNvPicPr preferRelativeResize="0"/>
          <p:nvPr/>
        </p:nvPicPr>
        <p:blipFill>
          <a:blip r:embed="rId4">
            <a:alphaModFix/>
          </a:blip>
          <a:stretch>
            <a:fillRect/>
          </a:stretch>
        </p:blipFill>
        <p:spPr>
          <a:xfrm>
            <a:off x="2180350" y="1017725"/>
            <a:ext cx="5350625" cy="4012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
        <p:nvSpPr>
          <p:cNvPr id="291" name="Google Shape;291;p42"/>
          <p:cNvSpPr txBox="1">
            <a:spLocks noGrp="1"/>
          </p:cNvSpPr>
          <p:nvPr>
            <p:ph type="title"/>
          </p:nvPr>
        </p:nvSpPr>
        <p:spPr>
          <a:xfrm>
            <a:off x="1088725" y="1036100"/>
            <a:ext cx="2665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Backpacks</a:t>
            </a:r>
            <a:endParaRPr sz="3300" b="1">
              <a:latin typeface="Comfortaa"/>
              <a:ea typeface="Comfortaa"/>
              <a:cs typeface="Comfortaa"/>
              <a:sym typeface="Comfortaa"/>
            </a:endParaRPr>
          </a:p>
        </p:txBody>
      </p:sp>
      <p:sp>
        <p:nvSpPr>
          <p:cNvPr id="292" name="Google Shape;292;p42"/>
          <p:cNvSpPr txBox="1">
            <a:spLocks noGrp="1"/>
          </p:cNvSpPr>
          <p:nvPr>
            <p:ph type="body" idx="1"/>
          </p:nvPr>
        </p:nvSpPr>
        <p:spPr>
          <a:xfrm>
            <a:off x="1140725" y="1650750"/>
            <a:ext cx="4697400" cy="302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Reminder: There are NO locker stops.</a:t>
            </a:r>
            <a:endParaRPr sz="2400"/>
          </a:p>
          <a:p>
            <a:pPr marL="0" lvl="0" indent="0" algn="l" rtl="0">
              <a:spcBef>
                <a:spcPts val="1600"/>
              </a:spcBef>
              <a:spcAft>
                <a:spcPts val="1600"/>
              </a:spcAft>
              <a:buNone/>
            </a:pPr>
            <a:r>
              <a:rPr lang="en" sz="2400"/>
              <a:t>All materials will be brought to class in your backpack.</a:t>
            </a:r>
            <a:endParaRPr sz="2400"/>
          </a:p>
        </p:txBody>
      </p:sp>
      <p:pic>
        <p:nvPicPr>
          <p:cNvPr id="293" name="Google Shape;293;p42"/>
          <p:cNvPicPr preferRelativeResize="0"/>
          <p:nvPr/>
        </p:nvPicPr>
        <p:blipFill>
          <a:blip r:embed="rId4">
            <a:alphaModFix/>
          </a:blip>
          <a:stretch>
            <a:fillRect/>
          </a:stretch>
        </p:blipFill>
        <p:spPr>
          <a:xfrm>
            <a:off x="6245950" y="131650"/>
            <a:ext cx="2257425" cy="2019300"/>
          </a:xfrm>
          <a:prstGeom prst="rect">
            <a:avLst/>
          </a:prstGeom>
          <a:noFill/>
          <a:ln>
            <a:noFill/>
          </a:ln>
        </p:spPr>
      </p:pic>
      <p:pic>
        <p:nvPicPr>
          <p:cNvPr id="294" name="Google Shape;294;p42"/>
          <p:cNvPicPr preferRelativeResize="0"/>
          <p:nvPr/>
        </p:nvPicPr>
        <p:blipFill>
          <a:blip r:embed="rId5">
            <a:alphaModFix/>
          </a:blip>
          <a:stretch>
            <a:fillRect/>
          </a:stretch>
        </p:blipFill>
        <p:spPr>
          <a:xfrm>
            <a:off x="5904750" y="2281025"/>
            <a:ext cx="2796474" cy="224300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
        <p:nvSpPr>
          <p:cNvPr id="299" name="Google Shape;299;p43"/>
          <p:cNvSpPr txBox="1">
            <a:spLocks noGrp="1"/>
          </p:cNvSpPr>
          <p:nvPr>
            <p:ph type="title"/>
          </p:nvPr>
        </p:nvSpPr>
        <p:spPr>
          <a:xfrm>
            <a:off x="1088725" y="1036100"/>
            <a:ext cx="574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What do I need to bring?</a:t>
            </a:r>
            <a:endParaRPr sz="3300" b="1">
              <a:latin typeface="Comfortaa"/>
              <a:ea typeface="Comfortaa"/>
              <a:cs typeface="Comfortaa"/>
              <a:sym typeface="Comfortaa"/>
            </a:endParaRPr>
          </a:p>
        </p:txBody>
      </p:sp>
      <p:sp>
        <p:nvSpPr>
          <p:cNvPr id="300" name="Google Shape;300;p43"/>
          <p:cNvSpPr txBox="1">
            <a:spLocks noGrp="1"/>
          </p:cNvSpPr>
          <p:nvPr>
            <p:ph type="body" idx="1"/>
          </p:nvPr>
        </p:nvSpPr>
        <p:spPr>
          <a:xfrm>
            <a:off x="1140725" y="1650750"/>
            <a:ext cx="5973000" cy="3020700"/>
          </a:xfrm>
          <a:prstGeom prst="rect">
            <a:avLst/>
          </a:prstGeom>
        </p:spPr>
        <p:txBody>
          <a:bodyPr spcFirstLastPara="1" wrap="square" lIns="91425" tIns="91425" rIns="91425" bIns="91425" anchor="t" anchorCtr="0">
            <a:noAutofit/>
          </a:bodyPr>
          <a:lstStyle/>
          <a:p>
            <a:pPr marL="457200" lvl="0" indent="-342900" algn="l" rtl="0">
              <a:spcBef>
                <a:spcPts val="1200"/>
              </a:spcBef>
              <a:spcAft>
                <a:spcPts val="0"/>
              </a:spcAft>
              <a:buSzPts val="1800"/>
              <a:buFont typeface="Times New Roman"/>
              <a:buChar char="●"/>
            </a:pPr>
            <a:r>
              <a:rPr lang="en">
                <a:latin typeface="Times New Roman"/>
                <a:ea typeface="Times New Roman"/>
                <a:cs typeface="Times New Roman"/>
                <a:sym typeface="Times New Roman"/>
              </a:rPr>
              <a:t>Folder(s)</a:t>
            </a:r>
            <a:endParaRPr>
              <a:latin typeface="Times New Roman"/>
              <a:ea typeface="Times New Roman"/>
              <a:cs typeface="Times New Roman"/>
              <a:sym typeface="Times New Roman"/>
            </a:endParaRPr>
          </a:p>
          <a:p>
            <a:pPr marL="457200" lvl="0" indent="-336550" algn="l" rtl="0">
              <a:spcBef>
                <a:spcPts val="0"/>
              </a:spcBef>
              <a:spcAft>
                <a:spcPts val="0"/>
              </a:spcAft>
              <a:buSzPts val="1700"/>
              <a:buFont typeface="Arial"/>
              <a:buChar char="●"/>
            </a:pPr>
            <a:r>
              <a:rPr lang="en">
                <a:latin typeface="Times New Roman"/>
                <a:ea typeface="Times New Roman"/>
                <a:cs typeface="Times New Roman"/>
                <a:sym typeface="Times New Roman"/>
              </a:rPr>
              <a:t>Agenda</a:t>
            </a:r>
            <a:endParaRPr>
              <a:latin typeface="Times New Roman"/>
              <a:ea typeface="Times New Roman"/>
              <a:cs typeface="Times New Roman"/>
              <a:sym typeface="Times New Roman"/>
            </a:endParaRPr>
          </a:p>
          <a:p>
            <a:pPr marL="457200" lvl="0" indent="-336550" algn="l" rtl="0">
              <a:spcBef>
                <a:spcPts val="0"/>
              </a:spcBef>
              <a:spcAft>
                <a:spcPts val="0"/>
              </a:spcAft>
              <a:buSzPts val="1700"/>
              <a:buFont typeface="Arial"/>
              <a:buChar char="●"/>
            </a:pPr>
            <a:r>
              <a:rPr lang="en">
                <a:latin typeface="Times New Roman"/>
                <a:ea typeface="Times New Roman"/>
                <a:cs typeface="Times New Roman"/>
                <a:sym typeface="Times New Roman"/>
              </a:rPr>
              <a:t>Pencil Pouch - pens, pencils, highlighters, hand sanitizer</a:t>
            </a:r>
            <a:endParaRPr>
              <a:latin typeface="Times New Roman"/>
              <a:ea typeface="Times New Roman"/>
              <a:cs typeface="Times New Roman"/>
              <a:sym typeface="Times New Roman"/>
            </a:endParaRPr>
          </a:p>
          <a:p>
            <a:pPr marL="457200" lvl="0" indent="-336550" algn="l" rtl="0">
              <a:spcBef>
                <a:spcPts val="0"/>
              </a:spcBef>
              <a:spcAft>
                <a:spcPts val="0"/>
              </a:spcAft>
              <a:buSzPts val="1700"/>
              <a:buFont typeface="Arial"/>
              <a:buChar char="●"/>
            </a:pPr>
            <a:r>
              <a:rPr lang="en">
                <a:latin typeface="Times New Roman"/>
                <a:ea typeface="Times New Roman"/>
                <a:cs typeface="Times New Roman"/>
                <a:sym typeface="Times New Roman"/>
              </a:rPr>
              <a:t>Calculator</a:t>
            </a:r>
            <a:endParaRPr>
              <a:latin typeface="Times New Roman"/>
              <a:ea typeface="Times New Roman"/>
              <a:cs typeface="Times New Roman"/>
              <a:sym typeface="Times New Roman"/>
            </a:endParaRPr>
          </a:p>
          <a:p>
            <a:pPr marL="457200" lvl="0" indent="-336550" algn="l" rtl="0">
              <a:spcBef>
                <a:spcPts val="0"/>
              </a:spcBef>
              <a:spcAft>
                <a:spcPts val="0"/>
              </a:spcAft>
              <a:buSzPts val="1700"/>
              <a:buFont typeface="Arial"/>
              <a:buChar char="●"/>
            </a:pPr>
            <a:r>
              <a:rPr lang="en">
                <a:latin typeface="Times New Roman"/>
                <a:ea typeface="Times New Roman"/>
                <a:cs typeface="Times New Roman"/>
                <a:sym typeface="Times New Roman"/>
              </a:rPr>
              <a:t>Water Bottle</a:t>
            </a:r>
            <a:endParaRPr>
              <a:latin typeface="Times New Roman"/>
              <a:ea typeface="Times New Roman"/>
              <a:cs typeface="Times New Roman"/>
              <a:sym typeface="Times New Roman"/>
            </a:endParaRPr>
          </a:p>
          <a:p>
            <a:pPr marL="457200" lvl="0" indent="-336550" algn="l" rtl="0">
              <a:spcBef>
                <a:spcPts val="0"/>
              </a:spcBef>
              <a:spcAft>
                <a:spcPts val="0"/>
              </a:spcAft>
              <a:buSzPts val="1700"/>
              <a:buFont typeface="Arial"/>
              <a:buChar char="●"/>
            </a:pPr>
            <a:r>
              <a:rPr lang="en">
                <a:latin typeface="Times New Roman"/>
                <a:ea typeface="Times New Roman"/>
                <a:cs typeface="Times New Roman"/>
                <a:sym typeface="Times New Roman"/>
              </a:rPr>
              <a:t>Headphones</a:t>
            </a:r>
            <a:endParaRPr>
              <a:latin typeface="Times New Roman"/>
              <a:ea typeface="Times New Roman"/>
              <a:cs typeface="Times New Roman"/>
              <a:sym typeface="Times New Roman"/>
            </a:endParaRPr>
          </a:p>
          <a:p>
            <a:pPr marL="457200" lvl="0" indent="-336550" algn="l" rtl="0">
              <a:spcBef>
                <a:spcPts val="0"/>
              </a:spcBef>
              <a:spcAft>
                <a:spcPts val="0"/>
              </a:spcAft>
              <a:buSzPts val="1700"/>
              <a:buFont typeface="Arial"/>
              <a:buChar char="●"/>
            </a:pPr>
            <a:r>
              <a:rPr lang="en">
                <a:latin typeface="Times New Roman"/>
                <a:ea typeface="Times New Roman"/>
                <a:cs typeface="Times New Roman"/>
                <a:sym typeface="Times New Roman"/>
              </a:rPr>
              <a:t>Lunch (if packing)</a:t>
            </a:r>
            <a:endParaRPr>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
                <a:latin typeface="Times New Roman"/>
                <a:ea typeface="Times New Roman"/>
                <a:cs typeface="Times New Roman"/>
                <a:sym typeface="Times New Roman"/>
              </a:rPr>
              <a:t>Phones stay OFF and INSIDE backpack</a:t>
            </a:r>
            <a:endParaRPr sz="3000"/>
          </a:p>
        </p:txBody>
      </p:sp>
      <p:pic>
        <p:nvPicPr>
          <p:cNvPr id="301" name="Google Shape;301;p43"/>
          <p:cNvPicPr preferRelativeResize="0"/>
          <p:nvPr/>
        </p:nvPicPr>
        <p:blipFill rotWithShape="1">
          <a:blip r:embed="rId4">
            <a:alphaModFix/>
          </a:blip>
          <a:srcRect l="29930" r="27657"/>
          <a:stretch/>
        </p:blipFill>
        <p:spPr>
          <a:xfrm>
            <a:off x="6947875" y="1036100"/>
            <a:ext cx="2063626" cy="2314725"/>
          </a:xfrm>
          <a:prstGeom prst="rect">
            <a:avLst/>
          </a:prstGeom>
          <a:noFill/>
          <a:ln>
            <a:noFill/>
          </a:ln>
        </p:spPr>
      </p:pic>
      <p:pic>
        <p:nvPicPr>
          <p:cNvPr id="302" name="Google Shape;302;p43"/>
          <p:cNvPicPr preferRelativeResize="0"/>
          <p:nvPr/>
        </p:nvPicPr>
        <p:blipFill rotWithShape="1">
          <a:blip r:embed="rId5">
            <a:alphaModFix/>
          </a:blip>
          <a:srcRect l="30045" r="27384"/>
          <a:stretch/>
        </p:blipFill>
        <p:spPr>
          <a:xfrm>
            <a:off x="5862775" y="2960400"/>
            <a:ext cx="970951" cy="1711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1088725" y="1036100"/>
            <a:ext cx="574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What do I need to bring?</a:t>
            </a:r>
            <a:endParaRPr sz="3300" b="1">
              <a:latin typeface="Comfortaa"/>
              <a:ea typeface="Comfortaa"/>
              <a:cs typeface="Comfortaa"/>
              <a:sym typeface="Comfortaa"/>
            </a:endParaRPr>
          </a:p>
        </p:txBody>
      </p:sp>
      <p:sp>
        <p:nvSpPr>
          <p:cNvPr id="308" name="Google Shape;308;p44"/>
          <p:cNvSpPr txBox="1">
            <a:spLocks noGrp="1"/>
          </p:cNvSpPr>
          <p:nvPr>
            <p:ph type="body" idx="1"/>
          </p:nvPr>
        </p:nvSpPr>
        <p:spPr>
          <a:xfrm>
            <a:off x="1140725" y="1650750"/>
            <a:ext cx="5236800" cy="3020700"/>
          </a:xfrm>
          <a:prstGeom prst="rect">
            <a:avLst/>
          </a:prstGeom>
        </p:spPr>
        <p:txBody>
          <a:bodyPr spcFirstLastPara="1" wrap="square" lIns="91425" tIns="91425" rIns="91425" bIns="91425" anchor="t" anchorCtr="0">
            <a:noAutofit/>
          </a:bodyPr>
          <a:lstStyle/>
          <a:p>
            <a:pPr marL="457200" lvl="0" indent="-349250" algn="l" rtl="0">
              <a:spcBef>
                <a:spcPts val="1200"/>
              </a:spcBef>
              <a:spcAft>
                <a:spcPts val="0"/>
              </a:spcAft>
              <a:buSzPts val="1900"/>
              <a:buFont typeface="Times New Roman"/>
              <a:buChar char="●"/>
            </a:pPr>
            <a:r>
              <a:rPr lang="en" sz="2000">
                <a:latin typeface="Times New Roman"/>
                <a:ea typeface="Times New Roman"/>
                <a:cs typeface="Times New Roman"/>
                <a:sym typeface="Times New Roman"/>
              </a:rPr>
              <a:t>Class specific items like...</a:t>
            </a:r>
            <a:endParaRPr sz="2000">
              <a:latin typeface="Times New Roman"/>
              <a:ea typeface="Times New Roman"/>
              <a:cs typeface="Times New Roman"/>
              <a:sym typeface="Times New Roman"/>
            </a:endParaRPr>
          </a:p>
          <a:p>
            <a:pPr marL="914400" lvl="1" indent="-349250" algn="l" rtl="0">
              <a:spcBef>
                <a:spcPts val="0"/>
              </a:spcBef>
              <a:spcAft>
                <a:spcPts val="0"/>
              </a:spcAft>
              <a:buSzPts val="1900"/>
              <a:buFont typeface="Times New Roman"/>
              <a:buChar char="○"/>
            </a:pPr>
            <a:r>
              <a:rPr lang="en" sz="2000">
                <a:latin typeface="Times New Roman"/>
                <a:ea typeface="Times New Roman"/>
                <a:cs typeface="Times New Roman"/>
                <a:sym typeface="Times New Roman"/>
              </a:rPr>
              <a:t>Art Supplies (if you are in art)</a:t>
            </a:r>
            <a:endParaRPr sz="2000">
              <a:latin typeface="Times New Roman"/>
              <a:ea typeface="Times New Roman"/>
              <a:cs typeface="Times New Roman"/>
              <a:sym typeface="Times New Roman"/>
            </a:endParaRPr>
          </a:p>
          <a:p>
            <a:pPr marL="914400" lvl="1" indent="-349250" algn="l" rtl="0">
              <a:spcBef>
                <a:spcPts val="0"/>
              </a:spcBef>
              <a:spcAft>
                <a:spcPts val="0"/>
              </a:spcAft>
              <a:buSzPts val="1900"/>
              <a:buFont typeface="Times New Roman"/>
              <a:buChar char="○"/>
            </a:pPr>
            <a:r>
              <a:rPr lang="en" sz="2000">
                <a:latin typeface="Times New Roman"/>
                <a:ea typeface="Times New Roman"/>
                <a:cs typeface="Times New Roman"/>
                <a:sym typeface="Times New Roman"/>
              </a:rPr>
              <a:t>PE (if you are in PE: tennis shoes, hand sanitizer, deodorant)</a:t>
            </a:r>
            <a:endParaRPr sz="2000">
              <a:latin typeface="Times New Roman"/>
              <a:ea typeface="Times New Roman"/>
              <a:cs typeface="Times New Roman"/>
              <a:sym typeface="Times New Roman"/>
            </a:endParaRPr>
          </a:p>
          <a:p>
            <a:pPr marL="914400" lvl="1" indent="-349250" algn="l" rtl="0">
              <a:spcBef>
                <a:spcPts val="0"/>
              </a:spcBef>
              <a:spcAft>
                <a:spcPts val="0"/>
              </a:spcAft>
              <a:buSzPts val="1900"/>
              <a:buFont typeface="Times New Roman"/>
              <a:buChar char="○"/>
            </a:pPr>
            <a:r>
              <a:rPr lang="en" sz="2000">
                <a:latin typeface="Times New Roman"/>
                <a:ea typeface="Times New Roman"/>
                <a:cs typeface="Times New Roman"/>
                <a:sym typeface="Times New Roman"/>
              </a:rPr>
              <a:t>PE classes are not changing clothes and will not have access to locker rooms!</a:t>
            </a:r>
            <a:endParaRPr sz="2000">
              <a:latin typeface="Times New Roman"/>
              <a:ea typeface="Times New Roman"/>
              <a:cs typeface="Times New Roman"/>
              <a:sym typeface="Times New Roman"/>
            </a:endParaRPr>
          </a:p>
          <a:p>
            <a:pPr marL="914400" lvl="1" indent="-355600" algn="l" rtl="0">
              <a:spcBef>
                <a:spcPts val="0"/>
              </a:spcBef>
              <a:spcAft>
                <a:spcPts val="0"/>
              </a:spcAft>
              <a:buSzPts val="2000"/>
              <a:buFont typeface="Times New Roman"/>
              <a:buChar char="○"/>
            </a:pPr>
            <a:r>
              <a:rPr lang="en" sz="2000">
                <a:latin typeface="Times New Roman"/>
                <a:ea typeface="Times New Roman"/>
                <a:cs typeface="Times New Roman"/>
                <a:sym typeface="Times New Roman"/>
              </a:rPr>
              <a:t>Items required by teacher (i.e. notebook)</a:t>
            </a:r>
            <a:endParaRPr sz="2000">
              <a:latin typeface="Times New Roman"/>
              <a:ea typeface="Times New Roman"/>
              <a:cs typeface="Times New Roman"/>
              <a:sym typeface="Times New Roman"/>
            </a:endParaRPr>
          </a:p>
        </p:txBody>
      </p:sp>
      <p:pic>
        <p:nvPicPr>
          <p:cNvPr id="309" name="Google Shape;309;p44"/>
          <p:cNvPicPr preferRelativeResize="0"/>
          <p:nvPr/>
        </p:nvPicPr>
        <p:blipFill>
          <a:blip r:embed="rId4">
            <a:alphaModFix/>
          </a:blip>
          <a:stretch>
            <a:fillRect/>
          </a:stretch>
        </p:blipFill>
        <p:spPr>
          <a:xfrm>
            <a:off x="6947850" y="498375"/>
            <a:ext cx="1919275" cy="1919275"/>
          </a:xfrm>
          <a:prstGeom prst="rect">
            <a:avLst/>
          </a:prstGeom>
          <a:noFill/>
          <a:ln>
            <a:noFill/>
          </a:ln>
        </p:spPr>
      </p:pic>
      <p:pic>
        <p:nvPicPr>
          <p:cNvPr id="310" name="Google Shape;310;p44"/>
          <p:cNvPicPr preferRelativeResize="0"/>
          <p:nvPr/>
        </p:nvPicPr>
        <p:blipFill>
          <a:blip r:embed="rId5">
            <a:alphaModFix/>
          </a:blip>
          <a:stretch>
            <a:fillRect/>
          </a:stretch>
        </p:blipFill>
        <p:spPr>
          <a:xfrm>
            <a:off x="6561675" y="2724100"/>
            <a:ext cx="2305450" cy="1729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
        <p:nvSpPr>
          <p:cNvPr id="315" name="Google Shape;315;p45"/>
          <p:cNvSpPr txBox="1">
            <a:spLocks noGrp="1"/>
          </p:cNvSpPr>
          <p:nvPr>
            <p:ph type="title"/>
          </p:nvPr>
        </p:nvSpPr>
        <p:spPr>
          <a:xfrm>
            <a:off x="1088725" y="1036100"/>
            <a:ext cx="5745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What do I need to bring?</a:t>
            </a:r>
            <a:endParaRPr sz="3300" b="1">
              <a:latin typeface="Comfortaa"/>
              <a:ea typeface="Comfortaa"/>
              <a:cs typeface="Comfortaa"/>
              <a:sym typeface="Comfortaa"/>
            </a:endParaRPr>
          </a:p>
        </p:txBody>
      </p:sp>
      <p:sp>
        <p:nvSpPr>
          <p:cNvPr id="316" name="Google Shape;316;p45"/>
          <p:cNvSpPr txBox="1">
            <a:spLocks noGrp="1"/>
          </p:cNvSpPr>
          <p:nvPr>
            <p:ph type="body" idx="1"/>
          </p:nvPr>
        </p:nvSpPr>
        <p:spPr>
          <a:xfrm>
            <a:off x="1140725" y="1650750"/>
            <a:ext cx="5029500" cy="3020700"/>
          </a:xfrm>
          <a:prstGeom prst="rect">
            <a:avLst/>
          </a:prstGeom>
        </p:spPr>
        <p:txBody>
          <a:bodyPr spcFirstLastPara="1" wrap="square" lIns="91425" tIns="91425" rIns="91425" bIns="91425" anchor="t" anchorCtr="0">
            <a:noAutofit/>
          </a:bodyPr>
          <a:lstStyle/>
          <a:p>
            <a:pPr marL="457200" lvl="0" indent="-381000" algn="l" rtl="0">
              <a:spcBef>
                <a:spcPts val="1200"/>
              </a:spcBef>
              <a:spcAft>
                <a:spcPts val="0"/>
              </a:spcAft>
              <a:buSzPts val="2400"/>
              <a:buFont typeface="Arial"/>
              <a:buChar char="●"/>
            </a:pPr>
            <a:r>
              <a:rPr lang="en" sz="2500">
                <a:latin typeface="Times New Roman"/>
                <a:ea typeface="Times New Roman"/>
                <a:cs typeface="Times New Roman"/>
                <a:sym typeface="Times New Roman"/>
              </a:rPr>
              <a:t>FULLY Charged Chromebook</a:t>
            </a:r>
            <a:endParaRPr sz="2500">
              <a:latin typeface="Times New Roman"/>
              <a:ea typeface="Times New Roman"/>
              <a:cs typeface="Times New Roman"/>
              <a:sym typeface="Times New Roman"/>
            </a:endParaRPr>
          </a:p>
          <a:p>
            <a:pPr marL="457200" lvl="0" indent="-381000" algn="l" rtl="0">
              <a:spcBef>
                <a:spcPts val="0"/>
              </a:spcBef>
              <a:spcAft>
                <a:spcPts val="0"/>
              </a:spcAft>
              <a:buSzPts val="2400"/>
              <a:buFont typeface="Arial"/>
              <a:buChar char="●"/>
            </a:pPr>
            <a:r>
              <a:rPr lang="en" sz="2500">
                <a:latin typeface="Times New Roman"/>
                <a:ea typeface="Times New Roman"/>
                <a:cs typeface="Times New Roman"/>
                <a:sym typeface="Times New Roman"/>
              </a:rPr>
              <a:t>Charger</a:t>
            </a:r>
            <a:endParaRPr sz="2500">
              <a:latin typeface="Times New Roman"/>
              <a:ea typeface="Times New Roman"/>
              <a:cs typeface="Times New Roman"/>
              <a:sym typeface="Times New Roman"/>
            </a:endParaRPr>
          </a:p>
          <a:p>
            <a:pPr marL="457200" lvl="0" indent="-387350" algn="l" rtl="0">
              <a:spcBef>
                <a:spcPts val="0"/>
              </a:spcBef>
              <a:spcAft>
                <a:spcPts val="0"/>
              </a:spcAft>
              <a:buSzPts val="2500"/>
              <a:buFont typeface="Times New Roman"/>
              <a:buChar char="●"/>
            </a:pPr>
            <a:r>
              <a:rPr lang="en" sz="2500">
                <a:latin typeface="Times New Roman"/>
                <a:ea typeface="Times New Roman"/>
                <a:cs typeface="Times New Roman"/>
                <a:sym typeface="Times New Roman"/>
              </a:rPr>
              <a:t>ID</a:t>
            </a:r>
            <a:endParaRPr sz="2500">
              <a:latin typeface="Times New Roman"/>
              <a:ea typeface="Times New Roman"/>
              <a:cs typeface="Times New Roman"/>
              <a:sym typeface="Times New Roman"/>
            </a:endParaRPr>
          </a:p>
          <a:p>
            <a:pPr marL="457200" lvl="0" indent="-387350" algn="l" rtl="0">
              <a:spcBef>
                <a:spcPts val="0"/>
              </a:spcBef>
              <a:spcAft>
                <a:spcPts val="0"/>
              </a:spcAft>
              <a:buSzPts val="2500"/>
              <a:buFont typeface="Times New Roman"/>
              <a:buChar char="●"/>
            </a:pPr>
            <a:r>
              <a:rPr lang="en" sz="2500">
                <a:latin typeface="Times New Roman"/>
                <a:ea typeface="Times New Roman"/>
                <a:cs typeface="Times New Roman"/>
                <a:sym typeface="Times New Roman"/>
              </a:rPr>
              <a:t>Mask</a:t>
            </a:r>
            <a:endParaRPr sz="2500">
              <a:latin typeface="Times New Roman"/>
              <a:ea typeface="Times New Roman"/>
              <a:cs typeface="Times New Roman"/>
              <a:sym typeface="Times New Roman"/>
            </a:endParaRPr>
          </a:p>
        </p:txBody>
      </p:sp>
      <p:pic>
        <p:nvPicPr>
          <p:cNvPr id="317" name="Google Shape;317;p45"/>
          <p:cNvPicPr preferRelativeResize="0"/>
          <p:nvPr/>
        </p:nvPicPr>
        <p:blipFill>
          <a:blip r:embed="rId4">
            <a:alphaModFix/>
          </a:blip>
          <a:stretch>
            <a:fillRect/>
          </a:stretch>
        </p:blipFill>
        <p:spPr>
          <a:xfrm>
            <a:off x="6986125" y="152400"/>
            <a:ext cx="2005475" cy="2005475"/>
          </a:xfrm>
          <a:prstGeom prst="rect">
            <a:avLst/>
          </a:prstGeom>
          <a:noFill/>
          <a:ln>
            <a:noFill/>
          </a:ln>
        </p:spPr>
      </p:pic>
      <p:pic>
        <p:nvPicPr>
          <p:cNvPr id="318" name="Google Shape;318;p45"/>
          <p:cNvPicPr preferRelativeResize="0"/>
          <p:nvPr/>
        </p:nvPicPr>
        <p:blipFill>
          <a:blip r:embed="rId5">
            <a:alphaModFix/>
          </a:blip>
          <a:stretch>
            <a:fillRect/>
          </a:stretch>
        </p:blipFill>
        <p:spPr>
          <a:xfrm>
            <a:off x="3173575" y="3175425"/>
            <a:ext cx="2796825" cy="1713800"/>
          </a:xfrm>
          <a:prstGeom prst="rect">
            <a:avLst/>
          </a:prstGeom>
          <a:noFill/>
          <a:ln>
            <a:noFill/>
          </a:ln>
        </p:spPr>
      </p:pic>
      <p:pic>
        <p:nvPicPr>
          <p:cNvPr id="319" name="Google Shape;319;p45"/>
          <p:cNvPicPr preferRelativeResize="0"/>
          <p:nvPr/>
        </p:nvPicPr>
        <p:blipFill>
          <a:blip r:embed="rId6">
            <a:alphaModFix/>
          </a:blip>
          <a:stretch>
            <a:fillRect/>
          </a:stretch>
        </p:blipFill>
        <p:spPr>
          <a:xfrm>
            <a:off x="6391113" y="2203825"/>
            <a:ext cx="2390775" cy="1914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850100" y="924250"/>
            <a:ext cx="7891800" cy="107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Be Responsible! Be Prepared! </a:t>
            </a:r>
            <a:endParaRPr sz="3300" b="1">
              <a:latin typeface="Comfortaa"/>
              <a:ea typeface="Comfortaa"/>
              <a:cs typeface="Comfortaa"/>
              <a:sym typeface="Comfortaa"/>
            </a:endParaRPr>
          </a:p>
          <a:p>
            <a:pPr marL="0" lvl="0" indent="0" algn="l" rtl="0">
              <a:spcBef>
                <a:spcPts val="0"/>
              </a:spcBef>
              <a:spcAft>
                <a:spcPts val="0"/>
              </a:spcAft>
              <a:buNone/>
            </a:pPr>
            <a:r>
              <a:rPr lang="en" sz="3300" b="1">
                <a:latin typeface="Comfortaa"/>
                <a:ea typeface="Comfortaa"/>
                <a:cs typeface="Comfortaa"/>
                <a:sym typeface="Comfortaa"/>
              </a:rPr>
              <a:t>Take care of your computers.</a:t>
            </a:r>
            <a:endParaRPr sz="3300" b="1">
              <a:latin typeface="Comfortaa"/>
              <a:ea typeface="Comfortaa"/>
              <a:cs typeface="Comfortaa"/>
              <a:sym typeface="Comfortaa"/>
            </a:endParaRPr>
          </a:p>
        </p:txBody>
      </p:sp>
      <p:sp>
        <p:nvSpPr>
          <p:cNvPr id="325" name="Google Shape;325;p46"/>
          <p:cNvSpPr txBox="1">
            <a:spLocks noGrp="1"/>
          </p:cNvSpPr>
          <p:nvPr>
            <p:ph type="body" idx="1"/>
          </p:nvPr>
        </p:nvSpPr>
        <p:spPr>
          <a:xfrm>
            <a:off x="487425" y="2094800"/>
            <a:ext cx="5983500" cy="2105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Times New Roman"/>
              <a:buChar char="●"/>
            </a:pPr>
            <a:r>
              <a:rPr lang="en" sz="2200">
                <a:latin typeface="Times New Roman"/>
                <a:ea typeface="Times New Roman"/>
                <a:cs typeface="Times New Roman"/>
                <a:sym typeface="Times New Roman"/>
              </a:rPr>
              <a:t>Charge your computers EVERY NIGHT AND CLEAN them.</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 sz="2200">
                <a:latin typeface="Times New Roman"/>
                <a:ea typeface="Times New Roman"/>
                <a:cs typeface="Times New Roman"/>
                <a:sym typeface="Times New Roman"/>
              </a:rPr>
              <a:t>Bring charger to school every day (just in case)</a:t>
            </a:r>
            <a:endParaRPr sz="2200">
              <a:latin typeface="Times New Roman"/>
              <a:ea typeface="Times New Roman"/>
              <a:cs typeface="Times New Roman"/>
              <a:sym typeface="Times New Roman"/>
            </a:endParaRPr>
          </a:p>
          <a:p>
            <a:pPr marL="457200" lvl="0" indent="-368300" algn="l" rtl="0">
              <a:spcBef>
                <a:spcPts val="0"/>
              </a:spcBef>
              <a:spcAft>
                <a:spcPts val="0"/>
              </a:spcAft>
              <a:buSzPts val="2200"/>
              <a:buFont typeface="Times New Roman"/>
              <a:buChar char="●"/>
            </a:pPr>
            <a:r>
              <a:rPr lang="en" sz="2200">
                <a:latin typeface="Times New Roman"/>
                <a:ea typeface="Times New Roman"/>
                <a:cs typeface="Times New Roman"/>
                <a:sym typeface="Times New Roman"/>
              </a:rPr>
              <a:t>Important to have with you due to limited paper access</a:t>
            </a:r>
            <a:endParaRPr sz="3500">
              <a:latin typeface="Times New Roman"/>
              <a:ea typeface="Times New Roman"/>
              <a:cs typeface="Times New Roman"/>
              <a:sym typeface="Times New Roman"/>
            </a:endParaRPr>
          </a:p>
        </p:txBody>
      </p:sp>
      <p:pic>
        <p:nvPicPr>
          <p:cNvPr id="326" name="Google Shape;326;p46"/>
          <p:cNvPicPr preferRelativeResize="0"/>
          <p:nvPr/>
        </p:nvPicPr>
        <p:blipFill>
          <a:blip r:embed="rId4">
            <a:alphaModFix/>
          </a:blip>
          <a:stretch>
            <a:fillRect/>
          </a:stretch>
        </p:blipFill>
        <p:spPr>
          <a:xfrm>
            <a:off x="5869322" y="3485000"/>
            <a:ext cx="1866675" cy="1494825"/>
          </a:xfrm>
          <a:prstGeom prst="rect">
            <a:avLst/>
          </a:prstGeom>
          <a:noFill/>
          <a:ln>
            <a:noFill/>
          </a:ln>
        </p:spPr>
      </p:pic>
      <p:pic>
        <p:nvPicPr>
          <p:cNvPr id="327" name="Google Shape;327;p46"/>
          <p:cNvPicPr preferRelativeResize="0"/>
          <p:nvPr/>
        </p:nvPicPr>
        <p:blipFill rotWithShape="1">
          <a:blip r:embed="rId5">
            <a:alphaModFix/>
          </a:blip>
          <a:srcRect l="25269" t="27541" r="21620" b="28357"/>
          <a:stretch/>
        </p:blipFill>
        <p:spPr>
          <a:xfrm>
            <a:off x="7010100" y="2032475"/>
            <a:ext cx="1731800" cy="1078550"/>
          </a:xfrm>
          <a:prstGeom prst="rect">
            <a:avLst/>
          </a:prstGeom>
          <a:noFill/>
          <a:ln>
            <a:noFill/>
          </a:ln>
        </p:spPr>
      </p:pic>
      <p:pic>
        <p:nvPicPr>
          <p:cNvPr id="328" name="Google Shape;328;p46"/>
          <p:cNvPicPr preferRelativeResize="0"/>
          <p:nvPr/>
        </p:nvPicPr>
        <p:blipFill>
          <a:blip r:embed="rId6">
            <a:alphaModFix/>
          </a:blip>
          <a:stretch>
            <a:fillRect/>
          </a:stretch>
        </p:blipFill>
        <p:spPr>
          <a:xfrm>
            <a:off x="7736000" y="3118075"/>
            <a:ext cx="1337725" cy="133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47"/>
          <p:cNvSpPr txBox="1">
            <a:spLocks noGrp="1"/>
          </p:cNvSpPr>
          <p:nvPr>
            <p:ph type="title"/>
          </p:nvPr>
        </p:nvSpPr>
        <p:spPr>
          <a:xfrm>
            <a:off x="1078800" y="731300"/>
            <a:ext cx="77361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Be Responsible! Be Prepared! Bring your ID!</a:t>
            </a:r>
            <a:endParaRPr sz="3300" b="1">
              <a:latin typeface="Comfortaa"/>
              <a:ea typeface="Comfortaa"/>
              <a:cs typeface="Comfortaa"/>
              <a:sym typeface="Comfortaa"/>
            </a:endParaRPr>
          </a:p>
        </p:txBody>
      </p:sp>
      <p:sp>
        <p:nvSpPr>
          <p:cNvPr id="334" name="Google Shape;334;p47"/>
          <p:cNvSpPr txBox="1">
            <a:spLocks noGrp="1"/>
          </p:cNvSpPr>
          <p:nvPr>
            <p:ph type="body" idx="1"/>
          </p:nvPr>
        </p:nvSpPr>
        <p:spPr>
          <a:xfrm>
            <a:off x="560025" y="1752600"/>
            <a:ext cx="6387900" cy="2799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Times New Roman"/>
              <a:buChar char="●"/>
            </a:pPr>
            <a:r>
              <a:rPr lang="en" sz="2500">
                <a:latin typeface="Times New Roman"/>
                <a:ea typeface="Times New Roman"/>
                <a:cs typeface="Times New Roman"/>
                <a:sym typeface="Times New Roman"/>
              </a:rPr>
              <a:t>You will get your ID in Advisory class. </a:t>
            </a:r>
            <a:endParaRPr sz="2500">
              <a:latin typeface="Times New Roman"/>
              <a:ea typeface="Times New Roman"/>
              <a:cs typeface="Times New Roman"/>
              <a:sym typeface="Times New Roman"/>
            </a:endParaRPr>
          </a:p>
          <a:p>
            <a:pPr marL="457200" lvl="0" indent="-387350" algn="l" rtl="0">
              <a:spcBef>
                <a:spcPts val="0"/>
              </a:spcBef>
              <a:spcAft>
                <a:spcPts val="0"/>
              </a:spcAft>
              <a:buSzPts val="2500"/>
              <a:buFont typeface="Times New Roman"/>
              <a:buChar char="●"/>
            </a:pPr>
            <a:r>
              <a:rPr lang="en" sz="2500">
                <a:latin typeface="Times New Roman"/>
                <a:ea typeface="Times New Roman"/>
                <a:cs typeface="Times New Roman"/>
                <a:sym typeface="Times New Roman"/>
              </a:rPr>
              <a:t>YOU MUST have your ID for breakfast </a:t>
            </a:r>
            <a:endParaRPr sz="2500">
              <a:latin typeface="Times New Roman"/>
              <a:ea typeface="Times New Roman"/>
              <a:cs typeface="Times New Roman"/>
              <a:sym typeface="Times New Roman"/>
            </a:endParaRPr>
          </a:p>
          <a:p>
            <a:pPr marL="457200" lvl="0" indent="0" algn="l" rtl="0">
              <a:spcBef>
                <a:spcPts val="0"/>
              </a:spcBef>
              <a:spcAft>
                <a:spcPts val="0"/>
              </a:spcAft>
              <a:buNone/>
            </a:pPr>
            <a:r>
              <a:rPr lang="en" sz="2500">
                <a:latin typeface="Times New Roman"/>
                <a:ea typeface="Times New Roman"/>
                <a:cs typeface="Times New Roman"/>
                <a:sym typeface="Times New Roman"/>
              </a:rPr>
              <a:t>and lunch</a:t>
            </a:r>
            <a:endParaRPr sz="2500">
              <a:latin typeface="Times New Roman"/>
              <a:ea typeface="Times New Roman"/>
              <a:cs typeface="Times New Roman"/>
              <a:sym typeface="Times New Roman"/>
            </a:endParaRPr>
          </a:p>
          <a:p>
            <a:pPr marL="914400" lvl="1" indent="-355600" algn="l" rtl="0">
              <a:spcBef>
                <a:spcPts val="0"/>
              </a:spcBef>
              <a:spcAft>
                <a:spcPts val="0"/>
              </a:spcAft>
              <a:buSzPts val="2000"/>
              <a:buFont typeface="Times New Roman"/>
              <a:buChar char="○"/>
            </a:pPr>
            <a:r>
              <a:rPr lang="en" sz="2000">
                <a:latin typeface="Times New Roman"/>
                <a:ea typeface="Times New Roman"/>
                <a:cs typeface="Times New Roman"/>
                <a:sym typeface="Times New Roman"/>
              </a:rPr>
              <a:t>FYI: There will be no change if using cash in Cafe</a:t>
            </a:r>
            <a:endParaRPr sz="2000">
              <a:latin typeface="Times New Roman"/>
              <a:ea typeface="Times New Roman"/>
              <a:cs typeface="Times New Roman"/>
              <a:sym typeface="Times New Roman"/>
            </a:endParaRPr>
          </a:p>
          <a:p>
            <a:pPr marL="914400" lvl="1" indent="-355600" algn="l" rtl="0">
              <a:spcBef>
                <a:spcPts val="0"/>
              </a:spcBef>
              <a:spcAft>
                <a:spcPts val="0"/>
              </a:spcAft>
              <a:buSzPts val="2000"/>
              <a:buFont typeface="Times New Roman"/>
              <a:buChar char="○"/>
            </a:pPr>
            <a:r>
              <a:rPr lang="en" sz="2000">
                <a:latin typeface="Times New Roman"/>
                <a:ea typeface="Times New Roman"/>
                <a:cs typeface="Times New Roman"/>
                <a:sym typeface="Times New Roman"/>
              </a:rPr>
              <a:t>Additional money will be added to your account</a:t>
            </a:r>
            <a:endParaRPr sz="2000">
              <a:latin typeface="Times New Roman"/>
              <a:ea typeface="Times New Roman"/>
              <a:cs typeface="Times New Roman"/>
              <a:sym typeface="Times New Roman"/>
            </a:endParaRPr>
          </a:p>
          <a:p>
            <a:pPr marL="457200" lvl="0" indent="-387350" algn="l" rtl="0">
              <a:spcBef>
                <a:spcPts val="0"/>
              </a:spcBef>
              <a:spcAft>
                <a:spcPts val="0"/>
              </a:spcAft>
              <a:buSzPts val="2500"/>
              <a:buFont typeface="Times New Roman"/>
              <a:buChar char="●"/>
            </a:pPr>
            <a:r>
              <a:rPr lang="en" sz="2500">
                <a:latin typeface="Times New Roman"/>
                <a:ea typeface="Times New Roman"/>
                <a:cs typeface="Times New Roman"/>
                <a:sym typeface="Times New Roman"/>
              </a:rPr>
              <a:t>Replacement ID fee is $5</a:t>
            </a:r>
            <a:endParaRPr sz="3500">
              <a:latin typeface="Times New Roman"/>
              <a:ea typeface="Times New Roman"/>
              <a:cs typeface="Times New Roman"/>
              <a:sym typeface="Times New Roman"/>
            </a:endParaRPr>
          </a:p>
        </p:txBody>
      </p:sp>
      <p:pic>
        <p:nvPicPr>
          <p:cNvPr id="335" name="Google Shape;335;p47"/>
          <p:cNvPicPr preferRelativeResize="0"/>
          <p:nvPr/>
        </p:nvPicPr>
        <p:blipFill>
          <a:blip r:embed="rId4">
            <a:alphaModFix/>
          </a:blip>
          <a:stretch>
            <a:fillRect/>
          </a:stretch>
        </p:blipFill>
        <p:spPr>
          <a:xfrm>
            <a:off x="7044975" y="1853050"/>
            <a:ext cx="1973475" cy="19734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
        <p:nvSpPr>
          <p:cNvPr id="340" name="Google Shape;340;p48"/>
          <p:cNvSpPr txBox="1">
            <a:spLocks noGrp="1"/>
          </p:cNvSpPr>
          <p:nvPr>
            <p:ph type="title"/>
          </p:nvPr>
        </p:nvSpPr>
        <p:spPr>
          <a:xfrm>
            <a:off x="850200" y="1036100"/>
            <a:ext cx="62637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Be Prepared! Media Center Books for L&amp;L</a:t>
            </a:r>
            <a:endParaRPr sz="3300" b="1">
              <a:latin typeface="Comfortaa"/>
              <a:ea typeface="Comfortaa"/>
              <a:cs typeface="Comfortaa"/>
              <a:sym typeface="Comfortaa"/>
            </a:endParaRPr>
          </a:p>
        </p:txBody>
      </p:sp>
      <p:sp>
        <p:nvSpPr>
          <p:cNvPr id="341" name="Google Shape;341;p48"/>
          <p:cNvSpPr txBox="1">
            <a:spLocks noGrp="1"/>
          </p:cNvSpPr>
          <p:nvPr>
            <p:ph type="body" idx="1"/>
          </p:nvPr>
        </p:nvSpPr>
        <p:spPr>
          <a:xfrm>
            <a:off x="560025" y="2094800"/>
            <a:ext cx="6387900" cy="2634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Times New Roman"/>
              <a:buChar char="●"/>
            </a:pPr>
            <a:r>
              <a:rPr lang="en" sz="2400">
                <a:latin typeface="Times New Roman"/>
                <a:ea typeface="Times New Roman"/>
                <a:cs typeface="Times New Roman"/>
                <a:sym typeface="Times New Roman"/>
              </a:rPr>
              <a:t>You will only have access to Media Center in L&amp;L classes (with a pass), which means once during Hybrid days</a:t>
            </a:r>
            <a:endParaRPr sz="2400">
              <a:latin typeface="Times New Roman"/>
              <a:ea typeface="Times New Roman"/>
              <a:cs typeface="Times New Roman"/>
              <a:sym typeface="Times New Roman"/>
            </a:endParaRPr>
          </a:p>
          <a:p>
            <a:pPr marL="457200" lvl="0" indent="-381000" algn="l" rtl="0">
              <a:lnSpc>
                <a:spcPct val="100000"/>
              </a:lnSpc>
              <a:spcBef>
                <a:spcPts val="0"/>
              </a:spcBef>
              <a:spcAft>
                <a:spcPts val="0"/>
              </a:spcAft>
              <a:buSzPts val="2400"/>
              <a:buFont typeface="Times New Roman"/>
              <a:buChar char="●"/>
            </a:pPr>
            <a:r>
              <a:rPr lang="en" sz="2400">
                <a:latin typeface="Times New Roman"/>
                <a:ea typeface="Times New Roman"/>
                <a:cs typeface="Times New Roman"/>
                <a:sym typeface="Times New Roman"/>
              </a:rPr>
              <a:t>Media Center Staff will continue to have books ready for students each Tuesday via online portal.</a:t>
            </a:r>
            <a:endParaRPr sz="3700">
              <a:latin typeface="Times New Roman"/>
              <a:ea typeface="Times New Roman"/>
              <a:cs typeface="Times New Roman"/>
              <a:sym typeface="Times New Roman"/>
            </a:endParaRPr>
          </a:p>
        </p:txBody>
      </p:sp>
      <p:pic>
        <p:nvPicPr>
          <p:cNvPr id="342" name="Google Shape;342;p48"/>
          <p:cNvPicPr preferRelativeResize="0"/>
          <p:nvPr/>
        </p:nvPicPr>
        <p:blipFill>
          <a:blip r:embed="rId4">
            <a:alphaModFix/>
          </a:blip>
          <a:stretch>
            <a:fillRect/>
          </a:stretch>
        </p:blipFill>
        <p:spPr>
          <a:xfrm>
            <a:off x="6779650" y="2925550"/>
            <a:ext cx="2364350" cy="1844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6"/>
        <p:cNvGrpSpPr/>
        <p:nvPr/>
      </p:nvGrpSpPr>
      <p:grpSpPr>
        <a:xfrm>
          <a:off x="0" y="0"/>
          <a:ext cx="0" cy="0"/>
          <a:chOff x="0" y="0"/>
          <a:chExt cx="0" cy="0"/>
        </a:xfrm>
      </p:grpSpPr>
      <p:sp>
        <p:nvSpPr>
          <p:cNvPr id="347" name="Google Shape;347;p49"/>
          <p:cNvSpPr txBox="1">
            <a:spLocks noGrp="1"/>
          </p:cNvSpPr>
          <p:nvPr>
            <p:ph type="title"/>
          </p:nvPr>
        </p:nvSpPr>
        <p:spPr>
          <a:xfrm>
            <a:off x="850200" y="1036100"/>
            <a:ext cx="6263700" cy="105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b="1">
                <a:latin typeface="Comfortaa"/>
                <a:ea typeface="Comfortaa"/>
                <a:cs typeface="Comfortaa"/>
                <a:sym typeface="Comfortaa"/>
              </a:rPr>
              <a:t>IMPORTANT RECAP:</a:t>
            </a:r>
            <a:endParaRPr sz="3300" b="1">
              <a:latin typeface="Comfortaa"/>
              <a:ea typeface="Comfortaa"/>
              <a:cs typeface="Comfortaa"/>
              <a:sym typeface="Comfortaa"/>
            </a:endParaRPr>
          </a:p>
        </p:txBody>
      </p:sp>
      <p:sp>
        <p:nvSpPr>
          <p:cNvPr id="348" name="Google Shape;348;p49"/>
          <p:cNvSpPr txBox="1">
            <a:spLocks noGrp="1"/>
          </p:cNvSpPr>
          <p:nvPr>
            <p:ph type="body" idx="1"/>
          </p:nvPr>
        </p:nvSpPr>
        <p:spPr>
          <a:xfrm>
            <a:off x="1700700" y="1866675"/>
            <a:ext cx="6387900" cy="22917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Times New Roman"/>
              <a:buChar char="●"/>
            </a:pPr>
            <a:r>
              <a:rPr lang="en" sz="2400" b="1">
                <a:latin typeface="Times New Roman"/>
                <a:ea typeface="Times New Roman"/>
                <a:cs typeface="Times New Roman"/>
                <a:sym typeface="Times New Roman"/>
              </a:rPr>
              <a:t>ALL materials</a:t>
            </a:r>
            <a:r>
              <a:rPr lang="en" sz="2400">
                <a:latin typeface="Times New Roman"/>
                <a:ea typeface="Times New Roman"/>
                <a:cs typeface="Times New Roman"/>
                <a:sym typeface="Times New Roman"/>
              </a:rPr>
              <a:t> will be in your </a:t>
            </a:r>
            <a:r>
              <a:rPr lang="en" sz="2400" b="1">
                <a:latin typeface="Times New Roman"/>
                <a:ea typeface="Times New Roman"/>
                <a:cs typeface="Times New Roman"/>
                <a:sym typeface="Times New Roman"/>
              </a:rPr>
              <a:t>backpack</a:t>
            </a:r>
            <a:r>
              <a:rPr lang="en" sz="2400">
                <a:latin typeface="Times New Roman"/>
                <a:ea typeface="Times New Roman"/>
                <a:cs typeface="Times New Roman"/>
                <a:sym typeface="Times New Roman"/>
              </a:rPr>
              <a:t>!</a:t>
            </a:r>
            <a:endParaRPr sz="2400">
              <a:latin typeface="Times New Roman"/>
              <a:ea typeface="Times New Roman"/>
              <a:cs typeface="Times New Roman"/>
              <a:sym typeface="Times New Roman"/>
            </a:endParaRPr>
          </a:p>
          <a:p>
            <a:pPr marL="914400" lvl="1" indent="-381000" algn="l" rtl="0">
              <a:lnSpc>
                <a:spcPct val="100000"/>
              </a:lnSpc>
              <a:spcBef>
                <a:spcPts val="0"/>
              </a:spcBef>
              <a:spcAft>
                <a:spcPts val="0"/>
              </a:spcAft>
              <a:buSzPts val="2400"/>
              <a:buFont typeface="Times New Roman"/>
              <a:buChar char="○"/>
            </a:pPr>
            <a:r>
              <a:rPr lang="en" sz="2400">
                <a:latin typeface="Times New Roman"/>
                <a:ea typeface="Times New Roman"/>
                <a:cs typeface="Times New Roman"/>
                <a:sym typeface="Times New Roman"/>
              </a:rPr>
              <a:t>Pack your backpack the night before!</a:t>
            </a:r>
            <a:endParaRPr sz="2400">
              <a:latin typeface="Times New Roman"/>
              <a:ea typeface="Times New Roman"/>
              <a:cs typeface="Times New Roman"/>
              <a:sym typeface="Times New Roman"/>
            </a:endParaRPr>
          </a:p>
          <a:p>
            <a:pPr marL="457200" lvl="0" indent="-381000" algn="l" rtl="0">
              <a:lnSpc>
                <a:spcPct val="100000"/>
              </a:lnSpc>
              <a:spcBef>
                <a:spcPts val="0"/>
              </a:spcBef>
              <a:spcAft>
                <a:spcPts val="0"/>
              </a:spcAft>
              <a:buSzPts val="2400"/>
              <a:buFont typeface="Times New Roman"/>
              <a:buChar char="●"/>
            </a:pPr>
            <a:r>
              <a:rPr lang="en" sz="2400" b="1">
                <a:latin typeface="Times New Roman"/>
                <a:ea typeface="Times New Roman"/>
                <a:cs typeface="Times New Roman"/>
                <a:sym typeface="Times New Roman"/>
              </a:rPr>
              <a:t>CHARGE your computer</a:t>
            </a:r>
            <a:r>
              <a:rPr lang="en" sz="2400">
                <a:latin typeface="Times New Roman"/>
                <a:ea typeface="Times New Roman"/>
                <a:cs typeface="Times New Roman"/>
                <a:sym typeface="Times New Roman"/>
              </a:rPr>
              <a:t> EVERY NIGHT</a:t>
            </a:r>
            <a:endParaRPr sz="2400">
              <a:latin typeface="Times New Roman"/>
              <a:ea typeface="Times New Roman"/>
              <a:cs typeface="Times New Roman"/>
              <a:sym typeface="Times New Roman"/>
            </a:endParaRPr>
          </a:p>
          <a:p>
            <a:pPr marL="457200" lvl="0" indent="-381000" algn="l" rtl="0">
              <a:lnSpc>
                <a:spcPct val="100000"/>
              </a:lnSpc>
              <a:spcBef>
                <a:spcPts val="0"/>
              </a:spcBef>
              <a:spcAft>
                <a:spcPts val="0"/>
              </a:spcAft>
              <a:buSzPts val="2400"/>
              <a:buFont typeface="Times New Roman"/>
              <a:buChar char="●"/>
            </a:pPr>
            <a:r>
              <a:rPr lang="en" sz="2400" b="1">
                <a:latin typeface="Times New Roman"/>
                <a:ea typeface="Times New Roman"/>
                <a:cs typeface="Times New Roman"/>
                <a:sym typeface="Times New Roman"/>
              </a:rPr>
              <a:t>MUST bring ID</a:t>
            </a:r>
            <a:r>
              <a:rPr lang="en" sz="2400">
                <a:latin typeface="Times New Roman"/>
                <a:ea typeface="Times New Roman"/>
                <a:cs typeface="Times New Roman"/>
                <a:sym typeface="Times New Roman"/>
              </a:rPr>
              <a:t>, charger, and computer every day</a:t>
            </a:r>
            <a:endParaRPr sz="2400">
              <a:latin typeface="Times New Roman"/>
              <a:ea typeface="Times New Roman"/>
              <a:cs typeface="Times New Roman"/>
              <a:sym typeface="Times New Roman"/>
            </a:endParaRPr>
          </a:p>
          <a:p>
            <a:pPr marL="457200" lvl="0" indent="-381000" algn="l" rtl="0">
              <a:lnSpc>
                <a:spcPct val="100000"/>
              </a:lnSpc>
              <a:spcBef>
                <a:spcPts val="0"/>
              </a:spcBef>
              <a:spcAft>
                <a:spcPts val="0"/>
              </a:spcAft>
              <a:buSzPts val="2400"/>
              <a:buFont typeface="Times New Roman"/>
              <a:buChar char="●"/>
            </a:pPr>
            <a:r>
              <a:rPr lang="en" sz="2400" b="1">
                <a:latin typeface="Times New Roman"/>
                <a:ea typeface="Times New Roman"/>
                <a:cs typeface="Times New Roman"/>
                <a:sym typeface="Times New Roman"/>
              </a:rPr>
              <a:t>Media Center during L&amp;L only</a:t>
            </a:r>
            <a:r>
              <a:rPr lang="en" sz="2400">
                <a:latin typeface="Times New Roman"/>
                <a:ea typeface="Times New Roman"/>
                <a:cs typeface="Times New Roman"/>
                <a:sym typeface="Times New Roman"/>
              </a:rPr>
              <a:t> with a pass.</a:t>
            </a:r>
            <a:endParaRPr sz="24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YOUR arrival plan?</a:t>
            </a:r>
            <a:endParaRPr/>
          </a:p>
        </p:txBody>
      </p:sp>
      <p:sp>
        <p:nvSpPr>
          <p:cNvPr id="82" name="Google Shape;82;p16"/>
          <p:cNvSpPr txBox="1">
            <a:spLocks noGrp="1"/>
          </p:cNvSpPr>
          <p:nvPr>
            <p:ph type="body" idx="1"/>
          </p:nvPr>
        </p:nvSpPr>
        <p:spPr>
          <a:xfrm>
            <a:off x="311700" y="1680450"/>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are a Car Rider… </a:t>
            </a:r>
            <a:r>
              <a:rPr lang="en" b="1"/>
              <a:t>Give a “Thumbs Up” to the camera.</a:t>
            </a:r>
            <a:endParaRPr b="1"/>
          </a:p>
          <a:p>
            <a:pPr marL="0" lvl="0" indent="0" algn="l" rtl="0">
              <a:spcBef>
                <a:spcPts val="1600"/>
              </a:spcBef>
              <a:spcAft>
                <a:spcPts val="0"/>
              </a:spcAft>
              <a:buNone/>
            </a:pPr>
            <a:endParaRPr/>
          </a:p>
          <a:p>
            <a:pPr marL="0" lvl="0" indent="0" algn="l" rtl="0">
              <a:spcBef>
                <a:spcPts val="1600"/>
              </a:spcBef>
              <a:spcAft>
                <a:spcPts val="0"/>
              </a:spcAft>
              <a:buNone/>
            </a:pPr>
            <a:r>
              <a:rPr lang="en"/>
              <a:t>If you ride the bus… </a:t>
            </a:r>
            <a:r>
              <a:rPr lang="en" b="1"/>
              <a:t>Type “bus” into the chat</a:t>
            </a:r>
            <a:r>
              <a:rPr lang="en"/>
              <a:t>.</a:t>
            </a:r>
            <a:endParaRPr/>
          </a:p>
          <a:p>
            <a:pPr marL="0" lvl="0" indent="0" algn="l" rtl="0">
              <a:spcBef>
                <a:spcPts val="1600"/>
              </a:spcBef>
              <a:spcAft>
                <a:spcPts val="0"/>
              </a:spcAft>
              <a:buNone/>
            </a:pPr>
            <a:endParaRPr/>
          </a:p>
          <a:p>
            <a:pPr marL="0" lvl="0" indent="0" algn="l" rtl="0">
              <a:spcBef>
                <a:spcPts val="1600"/>
              </a:spcBef>
              <a:spcAft>
                <a:spcPts val="0"/>
              </a:spcAft>
              <a:buClr>
                <a:schemeClr val="dk2"/>
              </a:buClr>
              <a:buSzPts val="1100"/>
              <a:buFont typeface="Arial"/>
              <a:buNone/>
            </a:pPr>
            <a:r>
              <a:rPr lang="en"/>
              <a:t>If you are staying virtual… </a:t>
            </a:r>
            <a:r>
              <a:rPr lang="en" b="1"/>
              <a:t>Hold up a  “V”  to the camera</a:t>
            </a:r>
            <a:r>
              <a:rPr lang="en"/>
              <a:t>.</a:t>
            </a:r>
            <a:endParaRPr/>
          </a:p>
          <a:p>
            <a:pPr marL="0" lvl="0" indent="0" algn="l" rtl="0">
              <a:spcBef>
                <a:spcPts val="1600"/>
              </a:spcBef>
              <a:spcAft>
                <a:spcPts val="1600"/>
              </a:spcAft>
              <a:buNone/>
            </a:pPr>
            <a:endParaRPr/>
          </a:p>
        </p:txBody>
      </p:sp>
      <p:pic>
        <p:nvPicPr>
          <p:cNvPr id="83" name="Google Shape;83;p16"/>
          <p:cNvPicPr preferRelativeResize="0"/>
          <p:nvPr/>
        </p:nvPicPr>
        <p:blipFill>
          <a:blip r:embed="rId3">
            <a:alphaModFix/>
          </a:blip>
          <a:stretch>
            <a:fillRect/>
          </a:stretch>
        </p:blipFill>
        <p:spPr>
          <a:xfrm>
            <a:off x="6379100" y="1390975"/>
            <a:ext cx="1017701" cy="1017701"/>
          </a:xfrm>
          <a:prstGeom prst="rect">
            <a:avLst/>
          </a:prstGeom>
          <a:noFill/>
          <a:ln>
            <a:noFill/>
          </a:ln>
        </p:spPr>
      </p:pic>
      <p:pic>
        <p:nvPicPr>
          <p:cNvPr id="84" name="Google Shape;84;p16"/>
          <p:cNvPicPr preferRelativeResize="0"/>
          <p:nvPr/>
        </p:nvPicPr>
        <p:blipFill>
          <a:blip r:embed="rId4">
            <a:alphaModFix/>
          </a:blip>
          <a:stretch>
            <a:fillRect/>
          </a:stretch>
        </p:blipFill>
        <p:spPr>
          <a:xfrm>
            <a:off x="5327100" y="2571750"/>
            <a:ext cx="1573999" cy="787000"/>
          </a:xfrm>
          <a:prstGeom prst="rect">
            <a:avLst/>
          </a:prstGeom>
          <a:noFill/>
          <a:ln>
            <a:noFill/>
          </a:ln>
        </p:spPr>
      </p:pic>
      <p:pic>
        <p:nvPicPr>
          <p:cNvPr id="85" name="Google Shape;85;p16"/>
          <p:cNvPicPr preferRelativeResize="0"/>
          <p:nvPr/>
        </p:nvPicPr>
        <p:blipFill>
          <a:blip r:embed="rId5">
            <a:alphaModFix/>
          </a:blip>
          <a:stretch>
            <a:fillRect/>
          </a:stretch>
        </p:blipFill>
        <p:spPr>
          <a:xfrm>
            <a:off x="7345100" y="1505510"/>
            <a:ext cx="1573999" cy="788637"/>
          </a:xfrm>
          <a:prstGeom prst="rect">
            <a:avLst/>
          </a:prstGeom>
          <a:noFill/>
          <a:ln>
            <a:noFill/>
          </a:ln>
        </p:spPr>
      </p:pic>
      <p:pic>
        <p:nvPicPr>
          <p:cNvPr id="86" name="Google Shape;86;p16"/>
          <p:cNvPicPr preferRelativeResize="0"/>
          <p:nvPr/>
        </p:nvPicPr>
        <p:blipFill>
          <a:blip r:embed="rId6">
            <a:alphaModFix/>
          </a:blip>
          <a:stretch>
            <a:fillRect/>
          </a:stretch>
        </p:blipFill>
        <p:spPr>
          <a:xfrm>
            <a:off x="6270402" y="3793050"/>
            <a:ext cx="964974" cy="927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YOUR arrival plan?</a:t>
            </a:r>
            <a:endParaRPr/>
          </a:p>
        </p:txBody>
      </p:sp>
      <p:sp>
        <p:nvSpPr>
          <p:cNvPr id="92" name="Google Shape;92;p17"/>
          <p:cNvSpPr txBox="1">
            <a:spLocks noGrp="1"/>
          </p:cNvSpPr>
          <p:nvPr>
            <p:ph type="body" idx="1"/>
          </p:nvPr>
        </p:nvSpPr>
        <p:spPr>
          <a:xfrm>
            <a:off x="311700" y="101772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ctr" rtl="0">
              <a:spcBef>
                <a:spcPts val="1600"/>
              </a:spcBef>
              <a:spcAft>
                <a:spcPts val="0"/>
              </a:spcAft>
              <a:buNone/>
            </a:pPr>
            <a:r>
              <a:rPr lang="en" sz="2000"/>
              <a:t>Use your fingers to hold up the number of the door YOU will come in.</a:t>
            </a:r>
            <a:endParaRPr sz="2000"/>
          </a:p>
          <a:p>
            <a:pPr marL="0" lvl="0" indent="0" algn="l" rtl="0">
              <a:spcBef>
                <a:spcPts val="1600"/>
              </a:spcBef>
              <a:spcAft>
                <a:spcPts val="0"/>
              </a:spcAft>
              <a:buNone/>
            </a:pPr>
            <a:r>
              <a:rPr lang="en" b="1"/>
              <a:t>Car</a:t>
            </a:r>
            <a:r>
              <a:rPr lang="en"/>
              <a:t> Rider? You’re Door </a:t>
            </a:r>
            <a:r>
              <a:rPr lang="en" b="1"/>
              <a:t>#5!</a:t>
            </a:r>
            <a:r>
              <a:rPr lang="en"/>
              <a:t>                               </a:t>
            </a:r>
            <a:r>
              <a:rPr lang="en" b="1"/>
              <a:t>Bus </a:t>
            </a:r>
            <a:r>
              <a:rPr lang="en"/>
              <a:t>Rider? </a:t>
            </a:r>
            <a:endParaRPr/>
          </a:p>
          <a:p>
            <a:pPr marL="0" lvl="0" indent="0" algn="l" rtl="0">
              <a:spcBef>
                <a:spcPts val="1600"/>
              </a:spcBef>
              <a:spcAft>
                <a:spcPts val="1600"/>
              </a:spcAft>
              <a:buNone/>
            </a:pPr>
            <a:r>
              <a:rPr lang="en"/>
              <a:t>                                                                                Door </a:t>
            </a:r>
            <a:r>
              <a:rPr lang="en" b="1"/>
              <a:t>#1</a:t>
            </a:r>
            <a:r>
              <a:rPr lang="en"/>
              <a:t> for most students 												        Door #24 if you are a 6th grader       </a:t>
            </a:r>
            <a:r>
              <a:rPr lang="en">
                <a:solidFill>
                  <a:srgbClr val="FFFFFF"/>
                </a:solidFill>
              </a:rPr>
              <a:t>ffda</a:t>
            </a:r>
            <a:r>
              <a:rPr lang="en"/>
              <a:t>                                                                         Door #18 if your bus is in the back</a:t>
            </a:r>
            <a:endParaRPr/>
          </a:p>
        </p:txBody>
      </p:sp>
      <p:pic>
        <p:nvPicPr>
          <p:cNvPr id="93" name="Google Shape;93;p17"/>
          <p:cNvPicPr preferRelativeResize="0"/>
          <p:nvPr/>
        </p:nvPicPr>
        <p:blipFill>
          <a:blip r:embed="rId3">
            <a:alphaModFix/>
          </a:blip>
          <a:stretch>
            <a:fillRect/>
          </a:stretch>
        </p:blipFill>
        <p:spPr>
          <a:xfrm>
            <a:off x="1150603" y="3433750"/>
            <a:ext cx="1199406" cy="1377101"/>
          </a:xfrm>
          <a:prstGeom prst="rect">
            <a:avLst/>
          </a:prstGeom>
          <a:noFill/>
          <a:ln>
            <a:noFill/>
          </a:ln>
        </p:spPr>
      </p:pic>
      <p:sp>
        <p:nvSpPr>
          <p:cNvPr id="94" name="Google Shape;94;p17"/>
          <p:cNvSpPr txBox="1"/>
          <p:nvPr/>
        </p:nvSpPr>
        <p:spPr>
          <a:xfrm>
            <a:off x="4896900" y="3847850"/>
            <a:ext cx="5143500" cy="9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a:solidFill>
                  <a:srgbClr val="0000FF"/>
                </a:solidFill>
                <a:latin typeface="Luckiest Guy"/>
                <a:ea typeface="Luckiest Guy"/>
                <a:cs typeface="Luckiest Guy"/>
                <a:sym typeface="Luckiest Guy"/>
              </a:rPr>
              <a:t>#1</a:t>
            </a:r>
            <a:r>
              <a:rPr lang="en" sz="5000">
                <a:latin typeface="Luckiest Guy"/>
                <a:ea typeface="Luckiest Guy"/>
                <a:cs typeface="Luckiest Guy"/>
                <a:sym typeface="Luckiest Guy"/>
              </a:rPr>
              <a:t> - </a:t>
            </a:r>
            <a:r>
              <a:rPr lang="en" sz="5000">
                <a:solidFill>
                  <a:srgbClr val="FF00FF"/>
                </a:solidFill>
                <a:latin typeface="Luckiest Guy"/>
                <a:ea typeface="Luckiest Guy"/>
                <a:cs typeface="Luckiest Guy"/>
                <a:sym typeface="Luckiest Guy"/>
              </a:rPr>
              <a:t>#24</a:t>
            </a:r>
            <a:r>
              <a:rPr lang="en" sz="5000">
                <a:latin typeface="Luckiest Guy"/>
                <a:ea typeface="Luckiest Guy"/>
                <a:cs typeface="Luckiest Guy"/>
                <a:sym typeface="Luckiest Guy"/>
              </a:rPr>
              <a:t> - </a:t>
            </a:r>
            <a:r>
              <a:rPr lang="en" sz="5000">
                <a:solidFill>
                  <a:schemeClr val="accent4"/>
                </a:solidFill>
                <a:latin typeface="Luckiest Guy"/>
                <a:ea typeface="Luckiest Guy"/>
                <a:cs typeface="Luckiest Guy"/>
                <a:sym typeface="Luckiest Guy"/>
              </a:rPr>
              <a:t>#18</a:t>
            </a:r>
            <a:endParaRPr sz="5000">
              <a:solidFill>
                <a:schemeClr val="accent4"/>
              </a:solidFill>
              <a:latin typeface="Luckiest Guy"/>
              <a:ea typeface="Luckiest Guy"/>
              <a:cs typeface="Luckiest Guy"/>
              <a:sym typeface="Luckiest Gu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made it in the building...Hungry??</a:t>
            </a:r>
            <a:endParaRPr/>
          </a:p>
        </p:txBody>
      </p:sp>
      <p:sp>
        <p:nvSpPr>
          <p:cNvPr id="100" name="Google Shape;100;p18"/>
          <p:cNvSpPr txBox="1">
            <a:spLocks noGrp="1"/>
          </p:cNvSpPr>
          <p:nvPr>
            <p:ph type="body" idx="1"/>
          </p:nvPr>
        </p:nvSpPr>
        <p:spPr>
          <a:xfrm>
            <a:off x="311700" y="129917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01" name="Google Shape;101;p18" title="Auditorium Molly.mp4">
            <a:hlinkClick r:id="rId3"/>
          </p:cNvPr>
          <p:cNvPicPr preferRelativeResize="0"/>
          <p:nvPr/>
        </p:nvPicPr>
        <p:blipFill>
          <a:blip r:embed="rId4">
            <a:alphaModFix/>
          </a:blip>
          <a:stretch>
            <a:fillRect/>
          </a:stretch>
        </p:blipFill>
        <p:spPr>
          <a:xfrm>
            <a:off x="2029175" y="1070025"/>
            <a:ext cx="5258875" cy="3944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YOUR Breakfast Plan?</a:t>
            </a:r>
            <a:endParaRPr/>
          </a:p>
        </p:txBody>
      </p:sp>
      <p:sp>
        <p:nvSpPr>
          <p:cNvPr id="107" name="Google Shape;107;p19"/>
          <p:cNvSpPr txBox="1">
            <a:spLocks noGrp="1"/>
          </p:cNvSpPr>
          <p:nvPr>
            <p:ph type="body" idx="1"/>
          </p:nvPr>
        </p:nvSpPr>
        <p:spPr>
          <a:xfrm>
            <a:off x="311700" y="1505675"/>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If you will eat breakfast </a:t>
            </a:r>
            <a:r>
              <a:rPr lang="en" sz="1900" u="sng"/>
              <a:t>AT HOME</a:t>
            </a:r>
            <a:r>
              <a:rPr lang="en" sz="1900"/>
              <a:t>, </a:t>
            </a:r>
            <a:r>
              <a:rPr lang="en" sz="1900" b="1"/>
              <a:t>give a thumbs up</a:t>
            </a:r>
            <a:r>
              <a:rPr lang="en" sz="1900"/>
              <a:t> to the camera. </a:t>
            </a:r>
            <a:endParaRPr sz="1900"/>
          </a:p>
          <a:p>
            <a:pPr marL="0" lvl="0" indent="0" algn="l" rtl="0">
              <a:spcBef>
                <a:spcPts val="1600"/>
              </a:spcBef>
              <a:spcAft>
                <a:spcPts val="0"/>
              </a:spcAft>
              <a:buNone/>
            </a:pPr>
            <a:endParaRPr/>
          </a:p>
          <a:p>
            <a:pPr marL="0" lvl="0" indent="0" algn="l" rtl="0">
              <a:spcBef>
                <a:spcPts val="1600"/>
              </a:spcBef>
              <a:spcAft>
                <a:spcPts val="0"/>
              </a:spcAft>
              <a:buNone/>
            </a:pPr>
            <a:endParaRPr sz="1900"/>
          </a:p>
          <a:p>
            <a:pPr marL="0" lvl="0" indent="0" algn="l" rtl="0">
              <a:spcBef>
                <a:spcPts val="1600"/>
              </a:spcBef>
              <a:spcAft>
                <a:spcPts val="0"/>
              </a:spcAft>
              <a:buNone/>
            </a:pPr>
            <a:r>
              <a:rPr lang="en" sz="1900"/>
              <a:t>If you will eat breakfast </a:t>
            </a:r>
            <a:r>
              <a:rPr lang="en" sz="1900" u="sng"/>
              <a:t>AT SCHOOL</a:t>
            </a:r>
            <a:r>
              <a:rPr lang="en" sz="1900"/>
              <a:t>, </a:t>
            </a:r>
            <a:r>
              <a:rPr lang="en" sz="1900" b="1"/>
              <a:t>type “Yum” into the chat</a:t>
            </a:r>
            <a:r>
              <a:rPr lang="en" sz="1900"/>
              <a:t>. </a:t>
            </a:r>
            <a:endParaRPr sz="1900"/>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08" name="Google Shape;108;p19"/>
          <p:cNvPicPr preferRelativeResize="0"/>
          <p:nvPr/>
        </p:nvPicPr>
        <p:blipFill>
          <a:blip r:embed="rId3">
            <a:alphaModFix/>
          </a:blip>
          <a:stretch>
            <a:fillRect/>
          </a:stretch>
        </p:blipFill>
        <p:spPr>
          <a:xfrm>
            <a:off x="7936975" y="1505675"/>
            <a:ext cx="1017701" cy="1017701"/>
          </a:xfrm>
          <a:prstGeom prst="rect">
            <a:avLst/>
          </a:prstGeom>
          <a:noFill/>
          <a:ln>
            <a:noFill/>
          </a:ln>
        </p:spPr>
      </p:pic>
      <p:pic>
        <p:nvPicPr>
          <p:cNvPr id="109" name="Google Shape;109;p19"/>
          <p:cNvPicPr preferRelativeResize="0"/>
          <p:nvPr/>
        </p:nvPicPr>
        <p:blipFill>
          <a:blip r:embed="rId4">
            <a:alphaModFix/>
          </a:blip>
          <a:stretch>
            <a:fillRect/>
          </a:stretch>
        </p:blipFill>
        <p:spPr>
          <a:xfrm>
            <a:off x="7702300" y="3205474"/>
            <a:ext cx="1130000" cy="950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Put It All Together</a:t>
            </a:r>
            <a:endParaRPr/>
          </a:p>
        </p:txBody>
      </p:sp>
      <p:sp>
        <p:nvSpPr>
          <p:cNvPr id="115" name="Google Shape;115;p20"/>
          <p:cNvSpPr txBox="1">
            <a:spLocks noGrp="1"/>
          </p:cNvSpPr>
          <p:nvPr>
            <p:ph type="body" idx="1"/>
          </p:nvPr>
        </p:nvSpPr>
        <p:spPr>
          <a:xfrm>
            <a:off x="148950" y="1321900"/>
            <a:ext cx="8520600" cy="33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Picture this…  </a:t>
            </a:r>
            <a:endParaRPr sz="2100"/>
          </a:p>
          <a:p>
            <a:pPr marL="457200" lvl="0" indent="0" algn="l" rtl="0">
              <a:spcBef>
                <a:spcPts val="1600"/>
              </a:spcBef>
              <a:spcAft>
                <a:spcPts val="0"/>
              </a:spcAft>
              <a:buNone/>
            </a:pPr>
            <a:r>
              <a:rPr lang="en" sz="2000"/>
              <a:t>You just got to your first day of school. </a:t>
            </a:r>
            <a:endParaRPr sz="2000"/>
          </a:p>
          <a:p>
            <a:pPr marL="914400" lvl="0" indent="-355600" algn="l" rtl="0">
              <a:spcBef>
                <a:spcPts val="1600"/>
              </a:spcBef>
              <a:spcAft>
                <a:spcPts val="0"/>
              </a:spcAft>
              <a:buSzPts val="2000"/>
              <a:buChar char="●"/>
            </a:pPr>
            <a:r>
              <a:rPr lang="en" sz="2000"/>
              <a:t>Is it a </a:t>
            </a:r>
            <a:r>
              <a:rPr lang="en" sz="2000" b="1">
                <a:solidFill>
                  <a:srgbClr val="FF0000"/>
                </a:solidFill>
              </a:rPr>
              <a:t>Red Day</a:t>
            </a:r>
            <a:r>
              <a:rPr lang="en" sz="2000"/>
              <a:t> or a </a:t>
            </a:r>
            <a:r>
              <a:rPr lang="en" sz="2000" b="1"/>
              <a:t>Black Day</a:t>
            </a:r>
            <a:r>
              <a:rPr lang="en" sz="2000"/>
              <a:t>?</a:t>
            </a:r>
            <a:endParaRPr sz="2000"/>
          </a:p>
          <a:p>
            <a:pPr marL="914400" lvl="0" indent="-355600" algn="l" rtl="0">
              <a:spcBef>
                <a:spcPts val="0"/>
              </a:spcBef>
              <a:spcAft>
                <a:spcPts val="0"/>
              </a:spcAft>
              <a:buSzPts val="2000"/>
              <a:buChar char="●"/>
            </a:pPr>
            <a:r>
              <a:rPr lang="en" sz="2000"/>
              <a:t>What </a:t>
            </a:r>
            <a:r>
              <a:rPr lang="en" sz="2000" b="1"/>
              <a:t>time </a:t>
            </a:r>
            <a:r>
              <a:rPr lang="en" sz="2000"/>
              <a:t>is it? </a:t>
            </a:r>
            <a:endParaRPr sz="2000"/>
          </a:p>
          <a:p>
            <a:pPr marL="914400" lvl="0" indent="-355600" algn="l" rtl="0">
              <a:spcBef>
                <a:spcPts val="0"/>
              </a:spcBef>
              <a:spcAft>
                <a:spcPts val="0"/>
              </a:spcAft>
              <a:buSzPts val="2000"/>
              <a:buChar char="●"/>
            </a:pPr>
            <a:r>
              <a:rPr lang="en" sz="2000"/>
              <a:t>Do you get out of your </a:t>
            </a:r>
            <a:r>
              <a:rPr lang="en" sz="2000" b="1"/>
              <a:t>car </a:t>
            </a:r>
            <a:r>
              <a:rPr lang="en" sz="2000"/>
              <a:t>or do you come off the </a:t>
            </a:r>
            <a:r>
              <a:rPr lang="en" sz="2000" b="1"/>
              <a:t>bus</a:t>
            </a:r>
            <a:r>
              <a:rPr lang="en" sz="2000"/>
              <a:t>? </a:t>
            </a:r>
            <a:endParaRPr sz="2000"/>
          </a:p>
          <a:p>
            <a:pPr marL="914400" lvl="0" indent="-355600" algn="l" rtl="0">
              <a:spcBef>
                <a:spcPts val="0"/>
              </a:spcBef>
              <a:spcAft>
                <a:spcPts val="0"/>
              </a:spcAft>
              <a:buSzPts val="2000"/>
              <a:buChar char="●"/>
            </a:pPr>
            <a:r>
              <a:rPr lang="en" sz="2000"/>
              <a:t>What </a:t>
            </a:r>
            <a:r>
              <a:rPr lang="en" sz="2000" b="1"/>
              <a:t>door</a:t>
            </a:r>
            <a:r>
              <a:rPr lang="en" sz="2000"/>
              <a:t> do you walk in? </a:t>
            </a:r>
            <a:endParaRPr sz="2000"/>
          </a:p>
          <a:p>
            <a:pPr marL="914400" lvl="0" indent="-355600" algn="l" rtl="0">
              <a:spcBef>
                <a:spcPts val="0"/>
              </a:spcBef>
              <a:spcAft>
                <a:spcPts val="0"/>
              </a:spcAft>
              <a:buSzPts val="2000"/>
              <a:buChar char="●"/>
            </a:pPr>
            <a:r>
              <a:rPr lang="en" sz="2000"/>
              <a:t>Still need to eat </a:t>
            </a:r>
            <a:r>
              <a:rPr lang="en" sz="2000" b="1"/>
              <a:t>breakfast</a:t>
            </a:r>
            <a:r>
              <a:rPr lang="en" sz="2000"/>
              <a:t>? If so, where do you go now? </a:t>
            </a:r>
            <a:endParaRPr sz="2000"/>
          </a:p>
          <a:p>
            <a:pPr marL="914400" lvl="0" indent="-355600" algn="l" rtl="0">
              <a:spcBef>
                <a:spcPts val="0"/>
              </a:spcBef>
              <a:spcAft>
                <a:spcPts val="0"/>
              </a:spcAft>
              <a:buSzPts val="2000"/>
              <a:buChar char="●"/>
            </a:pPr>
            <a:r>
              <a:rPr lang="en" sz="2000"/>
              <a:t>Already full? Where will YOU go now? </a:t>
            </a:r>
            <a:endParaRPr sz="2000"/>
          </a:p>
        </p:txBody>
      </p:sp>
      <p:pic>
        <p:nvPicPr>
          <p:cNvPr id="116" name="Google Shape;116;p20"/>
          <p:cNvPicPr preferRelativeResize="0"/>
          <p:nvPr/>
        </p:nvPicPr>
        <p:blipFill>
          <a:blip r:embed="rId3">
            <a:alphaModFix/>
          </a:blip>
          <a:stretch>
            <a:fillRect/>
          </a:stretch>
        </p:blipFill>
        <p:spPr>
          <a:xfrm>
            <a:off x="6030350" y="536800"/>
            <a:ext cx="1641500" cy="2242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191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made it to the end of the day! Now What??</a:t>
            </a:r>
            <a:endParaRPr/>
          </a:p>
        </p:txBody>
      </p:sp>
      <p:sp>
        <p:nvSpPr>
          <p:cNvPr id="122" name="Google Shape;122;p21"/>
          <p:cNvSpPr txBox="1">
            <a:spLocks noGrp="1"/>
          </p:cNvSpPr>
          <p:nvPr>
            <p:ph type="body" idx="1"/>
          </p:nvPr>
        </p:nvSpPr>
        <p:spPr>
          <a:xfrm>
            <a:off x="116175" y="764250"/>
            <a:ext cx="9027900" cy="429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You have  </a:t>
            </a:r>
            <a:r>
              <a:rPr lang="en" sz="3000" b="1">
                <a:latin typeface="Luckiest Guy"/>
                <a:ea typeface="Luckiest Guy"/>
                <a:cs typeface="Luckiest Guy"/>
                <a:sym typeface="Luckiest Guy"/>
              </a:rPr>
              <a:t>3</a:t>
            </a:r>
            <a:r>
              <a:rPr lang="en" sz="3000"/>
              <a:t>  options!</a:t>
            </a:r>
            <a:endParaRPr sz="3000"/>
          </a:p>
          <a:p>
            <a:pPr marL="0" lvl="0" indent="0" algn="l" rtl="0">
              <a:spcBef>
                <a:spcPts val="1600"/>
              </a:spcBef>
              <a:spcAft>
                <a:spcPts val="0"/>
              </a:spcAft>
              <a:buNone/>
            </a:pPr>
            <a:r>
              <a:rPr lang="en" sz="2000"/>
              <a:t>Option </a:t>
            </a:r>
            <a:r>
              <a:rPr lang="en" sz="3200" b="1">
                <a:latin typeface="Luckiest Guy"/>
                <a:ea typeface="Luckiest Guy"/>
                <a:cs typeface="Luckiest Guy"/>
                <a:sym typeface="Luckiest Guy"/>
              </a:rPr>
              <a:t>1</a:t>
            </a:r>
            <a:r>
              <a:rPr lang="en" sz="2000"/>
              <a:t> :</a:t>
            </a:r>
            <a:endParaRPr sz="2000"/>
          </a:p>
          <a:p>
            <a:pPr marL="457200" lvl="0" indent="-355600" algn="l" rtl="0">
              <a:lnSpc>
                <a:spcPct val="150000"/>
              </a:lnSpc>
              <a:spcBef>
                <a:spcPts val="1600"/>
              </a:spcBef>
              <a:spcAft>
                <a:spcPts val="0"/>
              </a:spcAft>
              <a:buSzPts val="2000"/>
              <a:buAutoNum type="arabicPeriod"/>
            </a:pPr>
            <a:r>
              <a:rPr lang="en" sz="2000" b="1"/>
              <a:t>Picked up in a car?</a:t>
            </a:r>
            <a:endParaRPr sz="2000" b="1"/>
          </a:p>
          <a:p>
            <a:pPr marL="914400" lvl="1" indent="-355600" algn="l" rtl="0">
              <a:lnSpc>
                <a:spcPct val="150000"/>
              </a:lnSpc>
              <a:spcBef>
                <a:spcPts val="0"/>
              </a:spcBef>
              <a:spcAft>
                <a:spcPts val="0"/>
              </a:spcAft>
              <a:buSzPts val="2000"/>
              <a:buAutoNum type="alphaLcPeriod"/>
            </a:pPr>
            <a:r>
              <a:rPr lang="en" sz="2000" b="1"/>
              <a:t>Go to auditorium.</a:t>
            </a:r>
            <a:endParaRPr sz="2000" b="1"/>
          </a:p>
          <a:p>
            <a:pPr marL="914400" lvl="1" indent="-355600" algn="l" rtl="0">
              <a:lnSpc>
                <a:spcPct val="150000"/>
              </a:lnSpc>
              <a:spcBef>
                <a:spcPts val="0"/>
              </a:spcBef>
              <a:spcAft>
                <a:spcPts val="0"/>
              </a:spcAft>
              <a:buSzPts val="2000"/>
              <a:buAutoNum type="alphaLcPeriod"/>
            </a:pPr>
            <a:r>
              <a:rPr lang="en" sz="2000" b="1"/>
              <a:t>Look for your name on the projector.</a:t>
            </a:r>
            <a:endParaRPr sz="2000" b="1"/>
          </a:p>
          <a:p>
            <a:pPr marL="914400" lvl="1" indent="-355600" algn="l" rtl="0">
              <a:lnSpc>
                <a:spcPct val="150000"/>
              </a:lnSpc>
              <a:spcBef>
                <a:spcPts val="0"/>
              </a:spcBef>
              <a:spcAft>
                <a:spcPts val="0"/>
              </a:spcAft>
              <a:buSzPts val="2000"/>
              <a:buAutoNum type="alphaLcPeriod"/>
            </a:pPr>
            <a:r>
              <a:rPr lang="en" sz="2000" b="1"/>
              <a:t>Is your name there? If yes, go immediately to Door 6.</a:t>
            </a:r>
            <a:endParaRPr sz="2000" b="1"/>
          </a:p>
          <a:p>
            <a:pPr marL="914400" lvl="1" indent="-355600" algn="l" rtl="0">
              <a:lnSpc>
                <a:spcPct val="150000"/>
              </a:lnSpc>
              <a:spcBef>
                <a:spcPts val="0"/>
              </a:spcBef>
              <a:spcAft>
                <a:spcPts val="0"/>
              </a:spcAft>
              <a:buSzPts val="2000"/>
              <a:buAutoNum type="alphaLcPeriod"/>
            </a:pPr>
            <a:r>
              <a:rPr lang="en" sz="2000" b="1"/>
              <a:t>Is your name there? If no, have a seat in the auditorium and watch for your name. Once you see your name, leave thru Door 6.</a:t>
            </a:r>
            <a:endParaRPr sz="2000"/>
          </a:p>
          <a:p>
            <a:pPr marL="0" lvl="0" indent="0" algn="l" rtl="0">
              <a:lnSpc>
                <a:spcPct val="150000"/>
              </a:lnSpc>
              <a:spcBef>
                <a:spcPts val="1600"/>
              </a:spcBef>
              <a:spcAft>
                <a:spcPts val="1600"/>
              </a:spcAft>
              <a:buNone/>
            </a:pPr>
            <a:endParaRPr sz="2000"/>
          </a:p>
        </p:txBody>
      </p:sp>
    </p:spTree>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2086</Words>
  <Application>Microsoft Office PowerPoint</Application>
  <PresentationFormat>On-screen Show (16:9)</PresentationFormat>
  <Paragraphs>185</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Oswald</vt:lpstr>
      <vt:lpstr>Playfair Display</vt:lpstr>
      <vt:lpstr>Comfortaa</vt:lpstr>
      <vt:lpstr>Times New Roman</vt:lpstr>
      <vt:lpstr>Luckiest Guy</vt:lpstr>
      <vt:lpstr>Montserrat</vt:lpstr>
      <vt:lpstr>Bree Serif</vt:lpstr>
      <vt:lpstr>Chelsea Market</vt:lpstr>
      <vt:lpstr>Pop</vt:lpstr>
      <vt:lpstr>Reopening Northview </vt:lpstr>
      <vt:lpstr>You Finally Made it To School! Now What…? </vt:lpstr>
      <vt:lpstr>You Finally Made it To School! Now What…? </vt:lpstr>
      <vt:lpstr>What is YOUR arrival plan?</vt:lpstr>
      <vt:lpstr>What is YOUR arrival plan?</vt:lpstr>
      <vt:lpstr>You made it in the building...Hungry??</vt:lpstr>
      <vt:lpstr>What is YOUR Breakfast Plan?</vt:lpstr>
      <vt:lpstr>Let’s Put It All Together</vt:lpstr>
      <vt:lpstr>You made it to the end of the day! Now What??</vt:lpstr>
      <vt:lpstr>You made it to the end of the day! Now What??</vt:lpstr>
      <vt:lpstr>You made it to the end of the day! Now What??</vt:lpstr>
      <vt:lpstr>CELL PHONE POLICY</vt:lpstr>
      <vt:lpstr>Let’s Put It All Together</vt:lpstr>
      <vt:lpstr>Let’s Put It All Together</vt:lpstr>
      <vt:lpstr>Let’s Put It All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Backpacks</vt:lpstr>
      <vt:lpstr>What do I need to bring?</vt:lpstr>
      <vt:lpstr>What do I need to bring?</vt:lpstr>
      <vt:lpstr>What do I need to bring?</vt:lpstr>
      <vt:lpstr>Be Responsible! Be Prepared!  Take care of your computers.</vt:lpstr>
      <vt:lpstr>Be Responsible! Be Prepared! Bring your ID!</vt:lpstr>
      <vt:lpstr>Be Prepared! Media Center Books for L&amp;L</vt:lpstr>
      <vt:lpstr>IMPORTANT 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Reopening Northview </dc:title>
  <dc:creator>Steven Pelych</dc:creator>
  <cp:lastModifiedBy>Steven Pelych</cp:lastModifiedBy>
  <cp:revision>1</cp:revision>
  <dcterms:modified xsi:type="dcterms:W3CDTF">2020-10-14T13:15:46Z</dcterms:modified>
</cp:coreProperties>
</file>